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6"/>
  </p:notes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Muli" charset="1" panose="00000500000000000000"/>
      <p:regular r:id="rId19"/>
    </p:embeddedFont>
    <p:embeddedFont>
      <p:font typeface="Muli Bold" charset="1" panose="000008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notesMasters/notesMaster1.xml" Type="http://schemas.openxmlformats.org/officeDocument/2006/relationships/notesMaster"/><Relationship Id="rId17" Target="theme/theme2.xml" Type="http://schemas.openxmlformats.org/officeDocument/2006/relationships/theme"/><Relationship Id="rId18" Target="notesSlides/notesSlide1.xml" Type="http://schemas.openxmlformats.org/officeDocument/2006/relationships/notesSlide"/><Relationship Id="rId19" Target="fonts/font19.fntdata" Type="http://schemas.openxmlformats.org/officeDocument/2006/relationships/font"/><Relationship Id="rId2" Target="presProps.xml" Type="http://schemas.openxmlformats.org/officeDocument/2006/relationships/presProps"/><Relationship Id="rId20" Target="notesSlides/notesSlide2.xml" Type="http://schemas.openxmlformats.org/officeDocument/2006/relationships/notesSlide"/><Relationship Id="rId21" Target="fonts/font21.fntdata" Type="http://schemas.openxmlformats.org/officeDocument/2006/relationships/font"/><Relationship Id="rId22" Target="notesSlides/notesSlide3.xml" Type="http://schemas.openxmlformats.org/officeDocument/2006/relationships/notesSlide"/><Relationship Id="rId23" Target="notesSlides/notesSlide4.xml" Type="http://schemas.openxmlformats.org/officeDocument/2006/relationships/notesSlide"/><Relationship Id="rId24" Target="notesSlides/notesSlide5.xml" Type="http://schemas.openxmlformats.org/officeDocument/2006/relationships/notesSlide"/><Relationship Id="rId25" Target="notesSlides/notesSlide6.xml" Type="http://schemas.openxmlformats.org/officeDocument/2006/relationships/notesSlide"/><Relationship Id="rId26" Target="notesSlides/notesSlide7.xml" Type="http://schemas.openxmlformats.org/officeDocument/2006/relationships/notesSlide"/><Relationship Id="rId27" Target="notesSlides/notesSlide8.xml" Type="http://schemas.openxmlformats.org/officeDocument/2006/relationships/notesSlide"/><Relationship Id="rId28" Target="notesSlides/notesSlide9.xml" Type="http://schemas.openxmlformats.org/officeDocument/2006/relationships/notesSlide"/><Relationship Id="rId29" Target="notesSlides/notesSlide10.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9.png" Type="http://schemas.openxmlformats.org/officeDocument/2006/relationships/image"/><Relationship Id="rId4"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4.png" Type="http://schemas.openxmlformats.org/officeDocument/2006/relationships/image"/><Relationship Id="rId4"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grpSp>
        <p:nvGrpSpPr>
          <p:cNvPr name="Group 7" id="7"/>
          <p:cNvGrpSpPr/>
          <p:nvPr/>
        </p:nvGrpSpPr>
        <p:grpSpPr>
          <a:xfrm rot="0">
            <a:off x="7805886" y="3247132"/>
            <a:ext cx="9534228" cy="1998821"/>
            <a:chOff x="0" y="0"/>
            <a:chExt cx="12712303" cy="2665095"/>
          </a:xfrm>
        </p:grpSpPr>
        <p:sp>
          <p:nvSpPr>
            <p:cNvPr name="Freeform 8" id="8"/>
            <p:cNvSpPr/>
            <p:nvPr/>
          </p:nvSpPr>
          <p:spPr>
            <a:xfrm flipH="false" flipV="false" rot="0">
              <a:off x="0" y="0"/>
              <a:ext cx="12712303" cy="2665095"/>
            </a:xfrm>
            <a:custGeom>
              <a:avLst/>
              <a:gdLst/>
              <a:ahLst/>
              <a:cxnLst/>
              <a:rect r="r" b="b" t="t" l="l"/>
              <a:pathLst>
                <a:path h="2665095" w="12712303">
                  <a:moveTo>
                    <a:pt x="0" y="0"/>
                  </a:moveTo>
                  <a:lnTo>
                    <a:pt x="12712303" y="0"/>
                  </a:lnTo>
                  <a:lnTo>
                    <a:pt x="12712303" y="2665095"/>
                  </a:lnTo>
                  <a:lnTo>
                    <a:pt x="0" y="2665095"/>
                  </a:lnTo>
                  <a:close/>
                </a:path>
              </a:pathLst>
            </a:custGeom>
            <a:solidFill>
              <a:srgbClr val="000000">
                <a:alpha val="0"/>
              </a:srgbClr>
            </a:solidFill>
          </p:spPr>
        </p:sp>
        <p:sp>
          <p:nvSpPr>
            <p:cNvPr name="TextBox 9" id="9"/>
            <p:cNvSpPr txBox="true"/>
            <p:nvPr/>
          </p:nvSpPr>
          <p:spPr>
            <a:xfrm>
              <a:off x="0" y="-47625"/>
              <a:ext cx="12712303" cy="2712720"/>
            </a:xfrm>
            <a:prstGeom prst="rect">
              <a:avLst/>
            </a:prstGeom>
          </p:spPr>
          <p:txBody>
            <a:bodyPr anchor="t" rtlCol="false" tIns="0" lIns="0" bIns="0" rIns="0"/>
            <a:lstStyle/>
            <a:p>
              <a:pPr algn="l">
                <a:lnSpc>
                  <a:spcPts val="7000"/>
                </a:lnSpc>
              </a:pPr>
              <a:r>
                <a:rPr lang="en-US" sz="5562">
                  <a:solidFill>
                    <a:srgbClr val="9998FF"/>
                  </a:solidFill>
                  <a:latin typeface="Muli"/>
                  <a:ea typeface="Muli"/>
                  <a:cs typeface="Muli"/>
                  <a:sym typeface="Muli"/>
                </a:rPr>
                <a:t>Ứng Dụng Web Chia Sẻ Truyện Trực Tuyến</a:t>
              </a:r>
            </a:p>
          </p:txBody>
        </p:sp>
      </p:grpSp>
      <p:grpSp>
        <p:nvGrpSpPr>
          <p:cNvPr name="Group 10" id="10"/>
          <p:cNvGrpSpPr/>
          <p:nvPr/>
        </p:nvGrpSpPr>
        <p:grpSpPr>
          <a:xfrm rot="0">
            <a:off x="7805886" y="5435054"/>
            <a:ext cx="9534228" cy="866775"/>
            <a:chOff x="0" y="0"/>
            <a:chExt cx="12712303" cy="1155700"/>
          </a:xfrm>
        </p:grpSpPr>
        <p:sp>
          <p:nvSpPr>
            <p:cNvPr name="Freeform 11" id="11"/>
            <p:cNvSpPr/>
            <p:nvPr/>
          </p:nvSpPr>
          <p:spPr>
            <a:xfrm flipH="false" flipV="false" rot="0">
              <a:off x="0" y="0"/>
              <a:ext cx="12712303" cy="1155700"/>
            </a:xfrm>
            <a:custGeom>
              <a:avLst/>
              <a:gdLst/>
              <a:ahLst/>
              <a:cxnLst/>
              <a:rect r="r" b="b" t="t" l="l"/>
              <a:pathLst>
                <a:path h="1155700" w="12712303">
                  <a:moveTo>
                    <a:pt x="0" y="0"/>
                  </a:moveTo>
                  <a:lnTo>
                    <a:pt x="12712303" y="0"/>
                  </a:lnTo>
                  <a:lnTo>
                    <a:pt x="12712303" y="1155700"/>
                  </a:lnTo>
                  <a:lnTo>
                    <a:pt x="0" y="1155700"/>
                  </a:lnTo>
                  <a:close/>
                </a:path>
              </a:pathLst>
            </a:custGeom>
            <a:solidFill>
              <a:srgbClr val="000000">
                <a:alpha val="0"/>
              </a:srgbClr>
            </a:solidFill>
          </p:spPr>
        </p:sp>
        <p:sp>
          <p:nvSpPr>
            <p:cNvPr name="TextBox 12" id="12"/>
            <p:cNvSpPr txBox="true"/>
            <p:nvPr/>
          </p:nvSpPr>
          <p:spPr>
            <a:xfrm>
              <a:off x="0" y="-76200"/>
              <a:ext cx="12712303" cy="1231900"/>
            </a:xfrm>
            <a:prstGeom prst="rect">
              <a:avLst/>
            </a:prstGeom>
          </p:spPr>
          <p:txBody>
            <a:bodyPr anchor="t" rtlCol="false" tIns="0" lIns="0" bIns="0" rIns="0"/>
            <a:lstStyle/>
            <a:p>
              <a:pPr algn="l">
                <a:lnSpc>
                  <a:spcPts val="3374"/>
                </a:lnSpc>
              </a:pPr>
              <a:r>
                <a:rPr lang="en-US" sz="2125">
                  <a:solidFill>
                    <a:srgbClr val="EEEFF5"/>
                  </a:solidFill>
                  <a:latin typeface="Muli"/>
                  <a:ea typeface="Muli"/>
                  <a:cs typeface="Muli"/>
                  <a:sym typeface="Muli"/>
                </a:rPr>
                <a:t>Chào mừng quý thầy cô đến với bài thuyết trình về ứng dụng web chia sẻ truyện trực tuyến!</a:t>
              </a:r>
            </a:p>
          </p:txBody>
        </p:sp>
      </p:grpSp>
      <p:grpSp>
        <p:nvGrpSpPr>
          <p:cNvPr name="Group 13" id="13"/>
          <p:cNvGrpSpPr/>
          <p:nvPr/>
        </p:nvGrpSpPr>
        <p:grpSpPr>
          <a:xfrm rot="0">
            <a:off x="7805886" y="6606480"/>
            <a:ext cx="9534228" cy="433388"/>
            <a:chOff x="0" y="0"/>
            <a:chExt cx="12712303" cy="577850"/>
          </a:xfrm>
        </p:grpSpPr>
        <p:sp>
          <p:nvSpPr>
            <p:cNvPr name="Freeform 14" id="14"/>
            <p:cNvSpPr/>
            <p:nvPr/>
          </p:nvSpPr>
          <p:spPr>
            <a:xfrm flipH="false" flipV="false" rot="0">
              <a:off x="0" y="0"/>
              <a:ext cx="12712303" cy="577850"/>
            </a:xfrm>
            <a:custGeom>
              <a:avLst/>
              <a:gdLst/>
              <a:ahLst/>
              <a:cxnLst/>
              <a:rect r="r" b="b" t="t" l="l"/>
              <a:pathLst>
                <a:path h="577850" w="12712303">
                  <a:moveTo>
                    <a:pt x="0" y="0"/>
                  </a:moveTo>
                  <a:lnTo>
                    <a:pt x="12712303" y="0"/>
                  </a:lnTo>
                  <a:lnTo>
                    <a:pt x="12712303" y="577850"/>
                  </a:lnTo>
                  <a:lnTo>
                    <a:pt x="0" y="577850"/>
                  </a:lnTo>
                  <a:close/>
                </a:path>
              </a:pathLst>
            </a:custGeom>
            <a:solidFill>
              <a:srgbClr val="000000">
                <a:alpha val="0"/>
              </a:srgbClr>
            </a:solidFill>
          </p:spPr>
        </p:sp>
        <p:sp>
          <p:nvSpPr>
            <p:cNvPr name="TextBox 15" id="15"/>
            <p:cNvSpPr txBox="true"/>
            <p:nvPr/>
          </p:nvSpPr>
          <p:spPr>
            <a:xfrm>
              <a:off x="0" y="-76200"/>
              <a:ext cx="12712303" cy="654050"/>
            </a:xfrm>
            <a:prstGeom prst="rect">
              <a:avLst/>
            </a:prstGeom>
          </p:spPr>
          <p:txBody>
            <a:bodyPr anchor="t" rtlCol="false" tIns="0" lIns="0" bIns="0" rIns="0"/>
            <a:lstStyle/>
            <a:p>
              <a:pPr algn="l">
                <a:lnSpc>
                  <a:spcPts val="3374"/>
                </a:lnSpc>
              </a:pPr>
              <a:r>
                <a:rPr lang="en-US" sz="2125">
                  <a:solidFill>
                    <a:srgbClr val="EEEFF5"/>
                  </a:solidFill>
                  <a:latin typeface="Muli"/>
                  <a:ea typeface="Muli"/>
                  <a:cs typeface="Muli"/>
                  <a:sym typeface="Muli"/>
                </a:rPr>
                <a:t>Nhóm 4 - Nguyễn Thế Toại</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grpSp>
        <p:nvGrpSpPr>
          <p:cNvPr name="Group 7" id="7"/>
          <p:cNvGrpSpPr/>
          <p:nvPr/>
        </p:nvGrpSpPr>
        <p:grpSpPr>
          <a:xfrm rot="0">
            <a:off x="7805886" y="3616078"/>
            <a:ext cx="9534228" cy="1998821"/>
            <a:chOff x="0" y="0"/>
            <a:chExt cx="12712303" cy="2665095"/>
          </a:xfrm>
        </p:grpSpPr>
        <p:sp>
          <p:nvSpPr>
            <p:cNvPr name="Freeform 8" id="8"/>
            <p:cNvSpPr/>
            <p:nvPr/>
          </p:nvSpPr>
          <p:spPr>
            <a:xfrm flipH="false" flipV="false" rot="0">
              <a:off x="0" y="0"/>
              <a:ext cx="12712303" cy="2665095"/>
            </a:xfrm>
            <a:custGeom>
              <a:avLst/>
              <a:gdLst/>
              <a:ahLst/>
              <a:cxnLst/>
              <a:rect r="r" b="b" t="t" l="l"/>
              <a:pathLst>
                <a:path h="2665095" w="12712303">
                  <a:moveTo>
                    <a:pt x="0" y="0"/>
                  </a:moveTo>
                  <a:lnTo>
                    <a:pt x="12712303" y="0"/>
                  </a:lnTo>
                  <a:lnTo>
                    <a:pt x="12712303" y="2665095"/>
                  </a:lnTo>
                  <a:lnTo>
                    <a:pt x="0" y="2665095"/>
                  </a:lnTo>
                  <a:close/>
                </a:path>
              </a:pathLst>
            </a:custGeom>
            <a:solidFill>
              <a:srgbClr val="000000">
                <a:alpha val="0"/>
              </a:srgbClr>
            </a:solidFill>
          </p:spPr>
        </p:sp>
        <p:sp>
          <p:nvSpPr>
            <p:cNvPr name="TextBox 9" id="9"/>
            <p:cNvSpPr txBox="true"/>
            <p:nvPr/>
          </p:nvSpPr>
          <p:spPr>
            <a:xfrm>
              <a:off x="0" y="-47625"/>
              <a:ext cx="12712303" cy="2712720"/>
            </a:xfrm>
            <a:prstGeom prst="rect">
              <a:avLst/>
            </a:prstGeom>
          </p:spPr>
          <p:txBody>
            <a:bodyPr anchor="t" rtlCol="false" tIns="0" lIns="0" bIns="0" rIns="0"/>
            <a:lstStyle/>
            <a:p>
              <a:pPr algn="l">
                <a:lnSpc>
                  <a:spcPts val="7000"/>
                </a:lnSpc>
              </a:pPr>
              <a:r>
                <a:rPr lang="en-US" sz="5562">
                  <a:solidFill>
                    <a:srgbClr val="9998FF"/>
                  </a:solidFill>
                  <a:latin typeface="Muli"/>
                  <a:ea typeface="Muli"/>
                  <a:cs typeface="Muli"/>
                  <a:sym typeface="Muli"/>
                </a:rPr>
                <a:t>Kinh Nghiệm &amp; Tài Liệu Tham Khảo</a:t>
              </a:r>
            </a:p>
          </p:txBody>
        </p:sp>
      </p:grpSp>
      <p:grpSp>
        <p:nvGrpSpPr>
          <p:cNvPr name="Group 10" id="10"/>
          <p:cNvGrpSpPr/>
          <p:nvPr/>
        </p:nvGrpSpPr>
        <p:grpSpPr>
          <a:xfrm rot="0">
            <a:off x="7805886" y="5803999"/>
            <a:ext cx="9534228" cy="866775"/>
            <a:chOff x="0" y="0"/>
            <a:chExt cx="12712303" cy="1155700"/>
          </a:xfrm>
        </p:grpSpPr>
        <p:sp>
          <p:nvSpPr>
            <p:cNvPr name="Freeform 11" id="11"/>
            <p:cNvSpPr/>
            <p:nvPr/>
          </p:nvSpPr>
          <p:spPr>
            <a:xfrm flipH="false" flipV="false" rot="0">
              <a:off x="0" y="0"/>
              <a:ext cx="12712303" cy="1155700"/>
            </a:xfrm>
            <a:custGeom>
              <a:avLst/>
              <a:gdLst/>
              <a:ahLst/>
              <a:cxnLst/>
              <a:rect r="r" b="b" t="t" l="l"/>
              <a:pathLst>
                <a:path h="1155700" w="12712303">
                  <a:moveTo>
                    <a:pt x="0" y="0"/>
                  </a:moveTo>
                  <a:lnTo>
                    <a:pt x="12712303" y="0"/>
                  </a:lnTo>
                  <a:lnTo>
                    <a:pt x="12712303" y="1155700"/>
                  </a:lnTo>
                  <a:lnTo>
                    <a:pt x="0" y="1155700"/>
                  </a:lnTo>
                  <a:close/>
                </a:path>
              </a:pathLst>
            </a:custGeom>
            <a:solidFill>
              <a:srgbClr val="000000">
                <a:alpha val="0"/>
              </a:srgbClr>
            </a:solidFill>
          </p:spPr>
        </p:sp>
        <p:sp>
          <p:nvSpPr>
            <p:cNvPr name="TextBox 12" id="12"/>
            <p:cNvSpPr txBox="true"/>
            <p:nvPr/>
          </p:nvSpPr>
          <p:spPr>
            <a:xfrm>
              <a:off x="0" y="-76200"/>
              <a:ext cx="12712303" cy="1231900"/>
            </a:xfrm>
            <a:prstGeom prst="rect">
              <a:avLst/>
            </a:prstGeom>
          </p:spPr>
          <p:txBody>
            <a:bodyPr anchor="t" rtlCol="false" tIns="0" lIns="0" bIns="0" rIns="0"/>
            <a:lstStyle/>
            <a:p>
              <a:pPr algn="l">
                <a:lnSpc>
                  <a:spcPts val="3374"/>
                </a:lnSpc>
              </a:pPr>
              <a:r>
                <a:rPr lang="en-US" sz="2125">
                  <a:solidFill>
                    <a:srgbClr val="EEEFF5"/>
                  </a:solidFill>
                  <a:latin typeface="Muli"/>
                  <a:ea typeface="Muli"/>
                  <a:cs typeface="Muli"/>
                  <a:sym typeface="Muli"/>
                </a:rPr>
                <a:t>Học hỏi về tích hợp công nghệ, tối ưu hoá giao diện, quản lý cơ sở dữ liệu, rút ra bài học về lập kế hoạch, phân tích yêu cầu và xử lý lỗi.</a:t>
              </a:r>
            </a:p>
          </p:txBody>
        </p:sp>
      </p:grpSp>
      <p:sp>
        <p:nvSpPr>
          <p:cNvPr name="Freeform 13" id="13"/>
          <p:cNvSpPr/>
          <p:nvPr/>
        </p:nvSpPr>
        <p:spPr>
          <a:xfrm flipH="false" flipV="false" rot="0">
            <a:off x="-2349623" y="0"/>
            <a:ext cx="9207623" cy="10287000"/>
          </a:xfrm>
          <a:custGeom>
            <a:avLst/>
            <a:gdLst/>
            <a:ahLst/>
            <a:cxnLst/>
            <a:rect r="r" b="b" t="t" l="l"/>
            <a:pathLst>
              <a:path h="10287000" w="9207623">
                <a:moveTo>
                  <a:pt x="0" y="0"/>
                </a:moveTo>
                <a:lnTo>
                  <a:pt x="9207623" y="0"/>
                </a:lnTo>
                <a:lnTo>
                  <a:pt x="9207623" y="10287000"/>
                </a:lnTo>
                <a:lnTo>
                  <a:pt x="0" y="10287000"/>
                </a:lnTo>
                <a:lnTo>
                  <a:pt x="0" y="0"/>
                </a:lnTo>
                <a:close/>
              </a:path>
            </a:pathLst>
          </a:custGeom>
          <a:blipFill>
            <a:blip r:embed="rId4"/>
            <a:stretch>
              <a:fillRect l="0" t="0" r="-11722" b="0"/>
            </a:stretch>
          </a:blipFill>
        </p:spPr>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6" id="6"/>
          <p:cNvGrpSpPr/>
          <p:nvPr/>
        </p:nvGrpSpPr>
        <p:grpSpPr>
          <a:xfrm rot="0">
            <a:off x="947886" y="3446412"/>
            <a:ext cx="11610491" cy="1112996"/>
            <a:chOff x="0" y="0"/>
            <a:chExt cx="15480655" cy="1483995"/>
          </a:xfrm>
        </p:grpSpPr>
        <p:sp>
          <p:nvSpPr>
            <p:cNvPr name="Freeform 7" id="7"/>
            <p:cNvSpPr/>
            <p:nvPr/>
          </p:nvSpPr>
          <p:spPr>
            <a:xfrm flipH="false" flipV="false" rot="0">
              <a:off x="0" y="0"/>
              <a:ext cx="15480655" cy="1483995"/>
            </a:xfrm>
            <a:custGeom>
              <a:avLst/>
              <a:gdLst/>
              <a:ahLst/>
              <a:cxnLst/>
              <a:rect r="r" b="b" t="t" l="l"/>
              <a:pathLst>
                <a:path h="1483995" w="15480655">
                  <a:moveTo>
                    <a:pt x="0" y="0"/>
                  </a:moveTo>
                  <a:lnTo>
                    <a:pt x="15480655" y="0"/>
                  </a:lnTo>
                  <a:lnTo>
                    <a:pt x="15480655" y="1483995"/>
                  </a:lnTo>
                  <a:lnTo>
                    <a:pt x="0" y="1483995"/>
                  </a:lnTo>
                  <a:close/>
                </a:path>
              </a:pathLst>
            </a:custGeom>
            <a:solidFill>
              <a:srgbClr val="000000">
                <a:alpha val="0"/>
              </a:srgbClr>
            </a:solidFill>
          </p:spPr>
        </p:sp>
        <p:sp>
          <p:nvSpPr>
            <p:cNvPr name="TextBox 8" id="8"/>
            <p:cNvSpPr txBox="true"/>
            <p:nvPr/>
          </p:nvSpPr>
          <p:spPr>
            <a:xfrm>
              <a:off x="0" y="-47625"/>
              <a:ext cx="15480655" cy="1531620"/>
            </a:xfrm>
            <a:prstGeom prst="rect">
              <a:avLst/>
            </a:prstGeom>
          </p:spPr>
          <p:txBody>
            <a:bodyPr anchor="t" rtlCol="false" tIns="0" lIns="0" bIns="0" rIns="0"/>
            <a:lstStyle/>
            <a:p>
              <a:pPr algn="l">
                <a:lnSpc>
                  <a:spcPts val="7000"/>
                </a:lnSpc>
              </a:pPr>
              <a:r>
                <a:rPr lang="en-US" b="true" sz="5562" spc="-61">
                  <a:solidFill>
                    <a:srgbClr val="9998FF"/>
                  </a:solidFill>
                  <a:latin typeface="Muli Bold"/>
                  <a:ea typeface="Muli Bold"/>
                  <a:cs typeface="Muli Bold"/>
                  <a:sym typeface="Muli Bold"/>
                </a:rPr>
                <a:t>Giới Thiệu và Đặt Vấn Đề</a:t>
              </a:r>
            </a:p>
          </p:txBody>
        </p:sp>
      </p:grpSp>
      <p:grpSp>
        <p:nvGrpSpPr>
          <p:cNvPr name="Group 9" id="9"/>
          <p:cNvGrpSpPr/>
          <p:nvPr/>
        </p:nvGrpSpPr>
        <p:grpSpPr>
          <a:xfrm rot="0">
            <a:off x="947886" y="5014169"/>
            <a:ext cx="3563391" cy="545465"/>
            <a:chOff x="0" y="0"/>
            <a:chExt cx="4751188" cy="727287"/>
          </a:xfrm>
        </p:grpSpPr>
        <p:sp>
          <p:nvSpPr>
            <p:cNvPr name="Freeform 10" id="10"/>
            <p:cNvSpPr/>
            <p:nvPr/>
          </p:nvSpPr>
          <p:spPr>
            <a:xfrm flipH="false" flipV="false" rot="0">
              <a:off x="0" y="0"/>
              <a:ext cx="4751188" cy="727287"/>
            </a:xfrm>
            <a:custGeom>
              <a:avLst/>
              <a:gdLst/>
              <a:ahLst/>
              <a:cxnLst/>
              <a:rect r="r" b="b" t="t" l="l"/>
              <a:pathLst>
                <a:path h="727287" w="4751188">
                  <a:moveTo>
                    <a:pt x="0" y="0"/>
                  </a:moveTo>
                  <a:lnTo>
                    <a:pt x="4751188" y="0"/>
                  </a:lnTo>
                  <a:lnTo>
                    <a:pt x="4751188" y="727287"/>
                  </a:lnTo>
                  <a:lnTo>
                    <a:pt x="0" y="727287"/>
                  </a:lnTo>
                  <a:close/>
                </a:path>
              </a:pathLst>
            </a:custGeom>
            <a:solidFill>
              <a:srgbClr val="000000">
                <a:alpha val="0"/>
              </a:srgbClr>
            </a:solidFill>
          </p:spPr>
        </p:sp>
        <p:sp>
          <p:nvSpPr>
            <p:cNvPr name="TextBox 11" id="11"/>
            <p:cNvSpPr txBox="true"/>
            <p:nvPr/>
          </p:nvSpPr>
          <p:spPr>
            <a:xfrm>
              <a:off x="0" y="-28575"/>
              <a:ext cx="4751188" cy="755862"/>
            </a:xfrm>
            <a:prstGeom prst="rect">
              <a:avLst/>
            </a:prstGeom>
          </p:spPr>
          <p:txBody>
            <a:bodyPr anchor="t" rtlCol="false" tIns="0" lIns="0" bIns="0" rIns="0"/>
            <a:lstStyle/>
            <a:p>
              <a:pPr algn="l">
                <a:lnSpc>
                  <a:spcPts val="3500"/>
                </a:lnSpc>
              </a:pPr>
              <a:r>
                <a:rPr lang="en-US" sz="2750">
                  <a:solidFill>
                    <a:srgbClr val="9998FF"/>
                  </a:solidFill>
                  <a:latin typeface="Muli"/>
                  <a:ea typeface="Muli"/>
                  <a:cs typeface="Muli"/>
                  <a:sym typeface="Muli"/>
                </a:rPr>
                <a:t>Bối cảnh</a:t>
              </a:r>
            </a:p>
          </p:txBody>
        </p:sp>
      </p:grpSp>
      <p:grpSp>
        <p:nvGrpSpPr>
          <p:cNvPr name="Group 12" id="12"/>
          <p:cNvGrpSpPr/>
          <p:nvPr/>
        </p:nvGrpSpPr>
        <p:grpSpPr>
          <a:xfrm rot="0">
            <a:off x="947886" y="5730180"/>
            <a:ext cx="7865715" cy="866775"/>
            <a:chOff x="0" y="0"/>
            <a:chExt cx="10487620" cy="1155700"/>
          </a:xfrm>
        </p:grpSpPr>
        <p:sp>
          <p:nvSpPr>
            <p:cNvPr name="Freeform 13" id="13"/>
            <p:cNvSpPr/>
            <p:nvPr/>
          </p:nvSpPr>
          <p:spPr>
            <a:xfrm flipH="false" flipV="false" rot="0">
              <a:off x="0" y="0"/>
              <a:ext cx="10487620" cy="1155700"/>
            </a:xfrm>
            <a:custGeom>
              <a:avLst/>
              <a:gdLst/>
              <a:ahLst/>
              <a:cxnLst/>
              <a:rect r="r" b="b" t="t" l="l"/>
              <a:pathLst>
                <a:path h="1155700" w="10487620">
                  <a:moveTo>
                    <a:pt x="0" y="0"/>
                  </a:moveTo>
                  <a:lnTo>
                    <a:pt x="10487620" y="0"/>
                  </a:lnTo>
                  <a:lnTo>
                    <a:pt x="10487620" y="1155700"/>
                  </a:lnTo>
                  <a:lnTo>
                    <a:pt x="0" y="1155700"/>
                  </a:lnTo>
                  <a:close/>
                </a:path>
              </a:pathLst>
            </a:custGeom>
            <a:solidFill>
              <a:srgbClr val="000000">
                <a:alpha val="0"/>
              </a:srgbClr>
            </a:solidFill>
          </p:spPr>
        </p:sp>
        <p:sp>
          <p:nvSpPr>
            <p:cNvPr name="TextBox 14" id="14"/>
            <p:cNvSpPr txBox="true"/>
            <p:nvPr/>
          </p:nvSpPr>
          <p:spPr>
            <a:xfrm>
              <a:off x="0" y="-76200"/>
              <a:ext cx="10487620" cy="1231900"/>
            </a:xfrm>
            <a:prstGeom prst="rect">
              <a:avLst/>
            </a:prstGeom>
          </p:spPr>
          <p:txBody>
            <a:bodyPr anchor="t" rtlCol="false" tIns="0" lIns="0" bIns="0" rIns="0"/>
            <a:lstStyle/>
            <a:p>
              <a:pPr algn="l">
                <a:lnSpc>
                  <a:spcPts val="3374"/>
                </a:lnSpc>
              </a:pPr>
              <a:r>
                <a:rPr lang="en-US" sz="2125">
                  <a:solidFill>
                    <a:srgbClr val="EEEFF5"/>
                  </a:solidFill>
                  <a:latin typeface="Muli"/>
                  <a:ea typeface="Muli"/>
                  <a:cs typeface="Muli"/>
                  <a:sym typeface="Muli"/>
                </a:rPr>
                <a:t>Công nghệ số phát triển, nhu cầu sáng tạo, chia sẻ nội dung cá nhân gia tăng.</a:t>
              </a:r>
            </a:p>
          </p:txBody>
        </p:sp>
      </p:grpSp>
      <p:grpSp>
        <p:nvGrpSpPr>
          <p:cNvPr name="Group 15" id="15"/>
          <p:cNvGrpSpPr/>
          <p:nvPr/>
        </p:nvGrpSpPr>
        <p:grpSpPr>
          <a:xfrm rot="0">
            <a:off x="9483924" y="5014169"/>
            <a:ext cx="3563391" cy="545465"/>
            <a:chOff x="0" y="0"/>
            <a:chExt cx="4751188" cy="727287"/>
          </a:xfrm>
        </p:grpSpPr>
        <p:sp>
          <p:nvSpPr>
            <p:cNvPr name="Freeform 16" id="16"/>
            <p:cNvSpPr/>
            <p:nvPr/>
          </p:nvSpPr>
          <p:spPr>
            <a:xfrm flipH="false" flipV="false" rot="0">
              <a:off x="0" y="0"/>
              <a:ext cx="4751188" cy="727287"/>
            </a:xfrm>
            <a:custGeom>
              <a:avLst/>
              <a:gdLst/>
              <a:ahLst/>
              <a:cxnLst/>
              <a:rect r="r" b="b" t="t" l="l"/>
              <a:pathLst>
                <a:path h="727287" w="4751188">
                  <a:moveTo>
                    <a:pt x="0" y="0"/>
                  </a:moveTo>
                  <a:lnTo>
                    <a:pt x="4751188" y="0"/>
                  </a:lnTo>
                  <a:lnTo>
                    <a:pt x="4751188" y="727287"/>
                  </a:lnTo>
                  <a:lnTo>
                    <a:pt x="0" y="727287"/>
                  </a:lnTo>
                  <a:close/>
                </a:path>
              </a:pathLst>
            </a:custGeom>
            <a:solidFill>
              <a:srgbClr val="000000">
                <a:alpha val="0"/>
              </a:srgbClr>
            </a:solidFill>
          </p:spPr>
        </p:sp>
        <p:sp>
          <p:nvSpPr>
            <p:cNvPr name="TextBox 17" id="17"/>
            <p:cNvSpPr txBox="true"/>
            <p:nvPr/>
          </p:nvSpPr>
          <p:spPr>
            <a:xfrm>
              <a:off x="0" y="-28575"/>
              <a:ext cx="4751188" cy="755862"/>
            </a:xfrm>
            <a:prstGeom prst="rect">
              <a:avLst/>
            </a:prstGeom>
          </p:spPr>
          <p:txBody>
            <a:bodyPr anchor="t" rtlCol="false" tIns="0" lIns="0" bIns="0" rIns="0"/>
            <a:lstStyle/>
            <a:p>
              <a:pPr algn="l">
                <a:lnSpc>
                  <a:spcPts val="3500"/>
                </a:lnSpc>
              </a:pPr>
              <a:r>
                <a:rPr lang="en-US" sz="2750">
                  <a:solidFill>
                    <a:srgbClr val="9998FF"/>
                  </a:solidFill>
                  <a:latin typeface="Muli"/>
                  <a:ea typeface="Muli"/>
                  <a:cs typeface="Muli"/>
                  <a:sym typeface="Muli"/>
                </a:rPr>
                <a:t>Vấn đề</a:t>
              </a:r>
            </a:p>
          </p:txBody>
        </p:sp>
      </p:grpSp>
      <p:grpSp>
        <p:nvGrpSpPr>
          <p:cNvPr name="Group 18" id="18"/>
          <p:cNvGrpSpPr/>
          <p:nvPr/>
        </p:nvGrpSpPr>
        <p:grpSpPr>
          <a:xfrm rot="0">
            <a:off x="9483924" y="5730180"/>
            <a:ext cx="7865715" cy="866775"/>
            <a:chOff x="0" y="0"/>
            <a:chExt cx="10487620" cy="1155700"/>
          </a:xfrm>
        </p:grpSpPr>
        <p:sp>
          <p:nvSpPr>
            <p:cNvPr name="Freeform 19" id="19"/>
            <p:cNvSpPr/>
            <p:nvPr/>
          </p:nvSpPr>
          <p:spPr>
            <a:xfrm flipH="false" flipV="false" rot="0">
              <a:off x="0" y="0"/>
              <a:ext cx="10487620" cy="1155700"/>
            </a:xfrm>
            <a:custGeom>
              <a:avLst/>
              <a:gdLst/>
              <a:ahLst/>
              <a:cxnLst/>
              <a:rect r="r" b="b" t="t" l="l"/>
              <a:pathLst>
                <a:path h="1155700" w="10487620">
                  <a:moveTo>
                    <a:pt x="0" y="0"/>
                  </a:moveTo>
                  <a:lnTo>
                    <a:pt x="10487620" y="0"/>
                  </a:lnTo>
                  <a:lnTo>
                    <a:pt x="10487620" y="1155700"/>
                  </a:lnTo>
                  <a:lnTo>
                    <a:pt x="0" y="1155700"/>
                  </a:lnTo>
                  <a:close/>
                </a:path>
              </a:pathLst>
            </a:custGeom>
            <a:solidFill>
              <a:srgbClr val="000000">
                <a:alpha val="0"/>
              </a:srgbClr>
            </a:solidFill>
          </p:spPr>
        </p:sp>
        <p:sp>
          <p:nvSpPr>
            <p:cNvPr name="TextBox 20" id="20"/>
            <p:cNvSpPr txBox="true"/>
            <p:nvPr/>
          </p:nvSpPr>
          <p:spPr>
            <a:xfrm>
              <a:off x="0" y="-76200"/>
              <a:ext cx="10487620" cy="1231900"/>
            </a:xfrm>
            <a:prstGeom prst="rect">
              <a:avLst/>
            </a:prstGeom>
          </p:spPr>
          <p:txBody>
            <a:bodyPr anchor="t" rtlCol="false" tIns="0" lIns="0" bIns="0" rIns="0"/>
            <a:lstStyle/>
            <a:p>
              <a:pPr algn="l">
                <a:lnSpc>
                  <a:spcPts val="3374"/>
                </a:lnSpc>
              </a:pPr>
              <a:r>
                <a:rPr lang="en-US" sz="2125">
                  <a:solidFill>
                    <a:srgbClr val="EEEFF5"/>
                  </a:solidFill>
                  <a:latin typeface="Muli"/>
                  <a:ea typeface="Muli"/>
                  <a:cs typeface="Muli"/>
                  <a:sym typeface="Muli"/>
                </a:rPr>
                <a:t>Nền tảng hiện có chưa tối ưu cho truyện dài, thiếu tương tác giữa người dùng.</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grpSp>
        <p:nvGrpSpPr>
          <p:cNvPr name="Group 7" id="7"/>
          <p:cNvGrpSpPr/>
          <p:nvPr/>
        </p:nvGrpSpPr>
        <p:grpSpPr>
          <a:xfrm rot="0">
            <a:off x="7805886" y="2731145"/>
            <a:ext cx="7126933" cy="1112996"/>
            <a:chOff x="0" y="0"/>
            <a:chExt cx="9502577" cy="1483995"/>
          </a:xfrm>
        </p:grpSpPr>
        <p:sp>
          <p:nvSpPr>
            <p:cNvPr name="Freeform 8" id="8"/>
            <p:cNvSpPr/>
            <p:nvPr/>
          </p:nvSpPr>
          <p:spPr>
            <a:xfrm flipH="false" flipV="false" rot="0">
              <a:off x="0" y="0"/>
              <a:ext cx="9502577" cy="1483995"/>
            </a:xfrm>
            <a:custGeom>
              <a:avLst/>
              <a:gdLst/>
              <a:ahLst/>
              <a:cxnLst/>
              <a:rect r="r" b="b" t="t" l="l"/>
              <a:pathLst>
                <a:path h="1483995" w="9502577">
                  <a:moveTo>
                    <a:pt x="0" y="0"/>
                  </a:moveTo>
                  <a:lnTo>
                    <a:pt x="9502577" y="0"/>
                  </a:lnTo>
                  <a:lnTo>
                    <a:pt x="9502577" y="1483995"/>
                  </a:lnTo>
                  <a:lnTo>
                    <a:pt x="0" y="1483995"/>
                  </a:lnTo>
                  <a:close/>
                </a:path>
              </a:pathLst>
            </a:custGeom>
            <a:solidFill>
              <a:srgbClr val="000000">
                <a:alpha val="0"/>
              </a:srgbClr>
            </a:solidFill>
          </p:spPr>
        </p:sp>
        <p:sp>
          <p:nvSpPr>
            <p:cNvPr name="TextBox 9" id="9"/>
            <p:cNvSpPr txBox="true"/>
            <p:nvPr/>
          </p:nvSpPr>
          <p:spPr>
            <a:xfrm>
              <a:off x="0" y="-47625"/>
              <a:ext cx="9502577" cy="1531620"/>
            </a:xfrm>
            <a:prstGeom prst="rect">
              <a:avLst/>
            </a:prstGeom>
          </p:spPr>
          <p:txBody>
            <a:bodyPr anchor="t" rtlCol="false" tIns="0" lIns="0" bIns="0" rIns="0"/>
            <a:lstStyle/>
            <a:p>
              <a:pPr algn="l">
                <a:lnSpc>
                  <a:spcPts val="7000"/>
                </a:lnSpc>
              </a:pPr>
              <a:r>
                <a:rPr lang="en-US" sz="5562">
                  <a:solidFill>
                    <a:srgbClr val="9998FF"/>
                  </a:solidFill>
                  <a:latin typeface="Muli"/>
                  <a:ea typeface="Muli"/>
                  <a:cs typeface="Muli"/>
                  <a:sym typeface="Muli"/>
                </a:rPr>
                <a:t>Các Giải Pháp Đã Có</a:t>
              </a:r>
            </a:p>
          </p:txBody>
        </p:sp>
      </p:grpSp>
      <p:grpSp>
        <p:nvGrpSpPr>
          <p:cNvPr name="Group 10" id="10"/>
          <p:cNvGrpSpPr/>
          <p:nvPr/>
        </p:nvGrpSpPr>
        <p:grpSpPr>
          <a:xfrm rot="0">
            <a:off x="7805886" y="4332834"/>
            <a:ext cx="609302" cy="609302"/>
            <a:chOff x="0" y="0"/>
            <a:chExt cx="812403" cy="812403"/>
          </a:xfrm>
        </p:grpSpPr>
        <p:sp>
          <p:nvSpPr>
            <p:cNvPr name="Freeform 11" id="11"/>
            <p:cNvSpPr/>
            <p:nvPr/>
          </p:nvSpPr>
          <p:spPr>
            <a:xfrm flipH="false" flipV="false" rot="0">
              <a:off x="0" y="0"/>
              <a:ext cx="812419" cy="812419"/>
            </a:xfrm>
            <a:custGeom>
              <a:avLst/>
              <a:gdLst/>
              <a:ahLst/>
              <a:cxnLst/>
              <a:rect r="r" b="b" t="t" l="l"/>
              <a:pathLst>
                <a:path h="812419" w="812419">
                  <a:moveTo>
                    <a:pt x="0" y="324993"/>
                  </a:moveTo>
                  <a:cubicBezTo>
                    <a:pt x="0" y="145542"/>
                    <a:pt x="145542" y="0"/>
                    <a:pt x="324993" y="0"/>
                  </a:cubicBezTo>
                  <a:lnTo>
                    <a:pt x="487426" y="0"/>
                  </a:lnTo>
                  <a:cubicBezTo>
                    <a:pt x="666877" y="0"/>
                    <a:pt x="812419" y="145542"/>
                    <a:pt x="812419" y="324993"/>
                  </a:cubicBezTo>
                  <a:lnTo>
                    <a:pt x="812419" y="487426"/>
                  </a:lnTo>
                  <a:cubicBezTo>
                    <a:pt x="812419" y="666877"/>
                    <a:pt x="666877" y="812419"/>
                    <a:pt x="487426" y="812419"/>
                  </a:cubicBezTo>
                  <a:lnTo>
                    <a:pt x="324993" y="812419"/>
                  </a:lnTo>
                  <a:cubicBezTo>
                    <a:pt x="145542" y="812419"/>
                    <a:pt x="0" y="666877"/>
                    <a:pt x="0" y="487426"/>
                  </a:cubicBezTo>
                  <a:close/>
                </a:path>
              </a:pathLst>
            </a:custGeom>
            <a:solidFill>
              <a:srgbClr val="282C32"/>
            </a:solidFill>
          </p:spPr>
        </p:sp>
      </p:grpSp>
      <p:grpSp>
        <p:nvGrpSpPr>
          <p:cNvPr name="Group 12" id="12"/>
          <p:cNvGrpSpPr/>
          <p:nvPr/>
        </p:nvGrpSpPr>
        <p:grpSpPr>
          <a:xfrm rot="0">
            <a:off x="7896746" y="4370264"/>
            <a:ext cx="427584" cy="663099"/>
            <a:chOff x="0" y="0"/>
            <a:chExt cx="570112" cy="884132"/>
          </a:xfrm>
        </p:grpSpPr>
        <p:sp>
          <p:nvSpPr>
            <p:cNvPr name="Freeform 13" id="13"/>
            <p:cNvSpPr/>
            <p:nvPr/>
          </p:nvSpPr>
          <p:spPr>
            <a:xfrm flipH="false" flipV="false" rot="0">
              <a:off x="0" y="0"/>
              <a:ext cx="570112" cy="884132"/>
            </a:xfrm>
            <a:custGeom>
              <a:avLst/>
              <a:gdLst/>
              <a:ahLst/>
              <a:cxnLst/>
              <a:rect r="r" b="b" t="t" l="l"/>
              <a:pathLst>
                <a:path h="884132" w="570112">
                  <a:moveTo>
                    <a:pt x="0" y="0"/>
                  </a:moveTo>
                  <a:lnTo>
                    <a:pt x="570112" y="0"/>
                  </a:lnTo>
                  <a:lnTo>
                    <a:pt x="570112" y="884132"/>
                  </a:lnTo>
                  <a:lnTo>
                    <a:pt x="0" y="884132"/>
                  </a:lnTo>
                  <a:close/>
                </a:path>
              </a:pathLst>
            </a:custGeom>
            <a:solidFill>
              <a:srgbClr val="000000">
                <a:alpha val="0"/>
              </a:srgbClr>
            </a:solidFill>
          </p:spPr>
        </p:sp>
        <p:sp>
          <p:nvSpPr>
            <p:cNvPr name="TextBox 14" id="14"/>
            <p:cNvSpPr txBox="true"/>
            <p:nvPr/>
          </p:nvSpPr>
          <p:spPr>
            <a:xfrm>
              <a:off x="0" y="66675"/>
              <a:ext cx="570112" cy="817457"/>
            </a:xfrm>
            <a:prstGeom prst="rect">
              <a:avLst/>
            </a:prstGeom>
          </p:spPr>
          <p:txBody>
            <a:bodyPr anchor="t" rtlCol="false" tIns="0" lIns="0" bIns="0" rIns="0"/>
            <a:lstStyle/>
            <a:p>
              <a:pPr algn="ctr">
                <a:lnSpc>
                  <a:spcPts val="3312"/>
                </a:lnSpc>
              </a:pPr>
              <a:r>
                <a:rPr lang="en-US" sz="3312">
                  <a:solidFill>
                    <a:srgbClr val="EEEFF5"/>
                  </a:solidFill>
                  <a:latin typeface="Muli"/>
                  <a:ea typeface="Muli"/>
                  <a:cs typeface="Muli"/>
                  <a:sym typeface="Muli"/>
                </a:rPr>
                <a:t>1</a:t>
              </a:r>
            </a:p>
          </p:txBody>
        </p:sp>
      </p:grpSp>
      <p:grpSp>
        <p:nvGrpSpPr>
          <p:cNvPr name="Group 15" id="15"/>
          <p:cNvGrpSpPr/>
          <p:nvPr/>
        </p:nvGrpSpPr>
        <p:grpSpPr>
          <a:xfrm rot="0">
            <a:off x="8685908" y="4332834"/>
            <a:ext cx="3751809" cy="1300163"/>
            <a:chOff x="0" y="0"/>
            <a:chExt cx="5002412" cy="1733550"/>
          </a:xfrm>
        </p:grpSpPr>
        <p:sp>
          <p:nvSpPr>
            <p:cNvPr name="Freeform 16" id="16"/>
            <p:cNvSpPr/>
            <p:nvPr/>
          </p:nvSpPr>
          <p:spPr>
            <a:xfrm flipH="false" flipV="false" rot="0">
              <a:off x="0" y="0"/>
              <a:ext cx="5002412" cy="1733550"/>
            </a:xfrm>
            <a:custGeom>
              <a:avLst/>
              <a:gdLst/>
              <a:ahLst/>
              <a:cxnLst/>
              <a:rect r="r" b="b" t="t" l="l"/>
              <a:pathLst>
                <a:path h="1733550" w="5002412">
                  <a:moveTo>
                    <a:pt x="0" y="0"/>
                  </a:moveTo>
                  <a:lnTo>
                    <a:pt x="5002412" y="0"/>
                  </a:lnTo>
                  <a:lnTo>
                    <a:pt x="5002412" y="1733550"/>
                  </a:lnTo>
                  <a:lnTo>
                    <a:pt x="0" y="1733550"/>
                  </a:lnTo>
                  <a:close/>
                </a:path>
              </a:pathLst>
            </a:custGeom>
            <a:solidFill>
              <a:srgbClr val="000000">
                <a:alpha val="0"/>
              </a:srgbClr>
            </a:solidFill>
          </p:spPr>
        </p:sp>
        <p:sp>
          <p:nvSpPr>
            <p:cNvPr name="TextBox 17" id="17"/>
            <p:cNvSpPr txBox="true"/>
            <p:nvPr/>
          </p:nvSpPr>
          <p:spPr>
            <a:xfrm>
              <a:off x="0" y="-76200"/>
              <a:ext cx="5002412" cy="1809750"/>
            </a:xfrm>
            <a:prstGeom prst="rect">
              <a:avLst/>
            </a:prstGeom>
          </p:spPr>
          <p:txBody>
            <a:bodyPr anchor="t" rtlCol="false" tIns="0" lIns="0" bIns="0" rIns="0"/>
            <a:lstStyle/>
            <a:p>
              <a:pPr algn="l">
                <a:lnSpc>
                  <a:spcPts val="3374"/>
                </a:lnSpc>
              </a:pPr>
              <a:r>
                <a:rPr lang="en-US" sz="2125">
                  <a:solidFill>
                    <a:srgbClr val="EEEFF5"/>
                  </a:solidFill>
                  <a:latin typeface="Muli"/>
                  <a:ea typeface="Muli"/>
                  <a:cs typeface="Muli"/>
                  <a:sym typeface="Muli"/>
                </a:rPr>
                <a:t>Wattpad: phổ biến, cộng đồng lớn nhưng giao diện chưa tối ưu.</a:t>
              </a:r>
            </a:p>
          </p:txBody>
        </p:sp>
      </p:grpSp>
      <p:grpSp>
        <p:nvGrpSpPr>
          <p:cNvPr name="Group 18" id="18"/>
          <p:cNvGrpSpPr/>
          <p:nvPr/>
        </p:nvGrpSpPr>
        <p:grpSpPr>
          <a:xfrm rot="0">
            <a:off x="12708434" y="4332834"/>
            <a:ext cx="609302" cy="609302"/>
            <a:chOff x="0" y="0"/>
            <a:chExt cx="812403" cy="812403"/>
          </a:xfrm>
        </p:grpSpPr>
        <p:sp>
          <p:nvSpPr>
            <p:cNvPr name="Freeform 19" id="19"/>
            <p:cNvSpPr/>
            <p:nvPr/>
          </p:nvSpPr>
          <p:spPr>
            <a:xfrm flipH="false" flipV="false" rot="0">
              <a:off x="0" y="0"/>
              <a:ext cx="812419" cy="812419"/>
            </a:xfrm>
            <a:custGeom>
              <a:avLst/>
              <a:gdLst/>
              <a:ahLst/>
              <a:cxnLst/>
              <a:rect r="r" b="b" t="t" l="l"/>
              <a:pathLst>
                <a:path h="812419" w="812419">
                  <a:moveTo>
                    <a:pt x="0" y="324993"/>
                  </a:moveTo>
                  <a:cubicBezTo>
                    <a:pt x="0" y="145542"/>
                    <a:pt x="145542" y="0"/>
                    <a:pt x="324993" y="0"/>
                  </a:cubicBezTo>
                  <a:lnTo>
                    <a:pt x="487426" y="0"/>
                  </a:lnTo>
                  <a:cubicBezTo>
                    <a:pt x="666877" y="0"/>
                    <a:pt x="812419" y="145542"/>
                    <a:pt x="812419" y="324993"/>
                  </a:cubicBezTo>
                  <a:lnTo>
                    <a:pt x="812419" y="487426"/>
                  </a:lnTo>
                  <a:cubicBezTo>
                    <a:pt x="812419" y="666877"/>
                    <a:pt x="666877" y="812419"/>
                    <a:pt x="487426" y="812419"/>
                  </a:cubicBezTo>
                  <a:lnTo>
                    <a:pt x="324993" y="812419"/>
                  </a:lnTo>
                  <a:cubicBezTo>
                    <a:pt x="145542" y="812419"/>
                    <a:pt x="0" y="666877"/>
                    <a:pt x="0" y="487426"/>
                  </a:cubicBezTo>
                  <a:close/>
                </a:path>
              </a:pathLst>
            </a:custGeom>
            <a:solidFill>
              <a:srgbClr val="282C32"/>
            </a:solidFill>
          </p:spPr>
        </p:sp>
      </p:grpSp>
      <p:grpSp>
        <p:nvGrpSpPr>
          <p:cNvPr name="Group 20" id="20"/>
          <p:cNvGrpSpPr/>
          <p:nvPr/>
        </p:nvGrpSpPr>
        <p:grpSpPr>
          <a:xfrm rot="0">
            <a:off x="12799294" y="4370264"/>
            <a:ext cx="427584" cy="663099"/>
            <a:chOff x="0" y="0"/>
            <a:chExt cx="570112" cy="884132"/>
          </a:xfrm>
        </p:grpSpPr>
        <p:sp>
          <p:nvSpPr>
            <p:cNvPr name="Freeform 21" id="21"/>
            <p:cNvSpPr/>
            <p:nvPr/>
          </p:nvSpPr>
          <p:spPr>
            <a:xfrm flipH="false" flipV="false" rot="0">
              <a:off x="0" y="0"/>
              <a:ext cx="570112" cy="884132"/>
            </a:xfrm>
            <a:custGeom>
              <a:avLst/>
              <a:gdLst/>
              <a:ahLst/>
              <a:cxnLst/>
              <a:rect r="r" b="b" t="t" l="l"/>
              <a:pathLst>
                <a:path h="884132" w="570112">
                  <a:moveTo>
                    <a:pt x="0" y="0"/>
                  </a:moveTo>
                  <a:lnTo>
                    <a:pt x="570112" y="0"/>
                  </a:lnTo>
                  <a:lnTo>
                    <a:pt x="570112" y="884132"/>
                  </a:lnTo>
                  <a:lnTo>
                    <a:pt x="0" y="884132"/>
                  </a:lnTo>
                  <a:close/>
                </a:path>
              </a:pathLst>
            </a:custGeom>
            <a:solidFill>
              <a:srgbClr val="000000">
                <a:alpha val="0"/>
              </a:srgbClr>
            </a:solidFill>
          </p:spPr>
        </p:sp>
        <p:sp>
          <p:nvSpPr>
            <p:cNvPr name="TextBox 22" id="22"/>
            <p:cNvSpPr txBox="true"/>
            <p:nvPr/>
          </p:nvSpPr>
          <p:spPr>
            <a:xfrm>
              <a:off x="0" y="66675"/>
              <a:ext cx="570112" cy="817457"/>
            </a:xfrm>
            <a:prstGeom prst="rect">
              <a:avLst/>
            </a:prstGeom>
          </p:spPr>
          <p:txBody>
            <a:bodyPr anchor="t" rtlCol="false" tIns="0" lIns="0" bIns="0" rIns="0"/>
            <a:lstStyle/>
            <a:p>
              <a:pPr algn="ctr">
                <a:lnSpc>
                  <a:spcPts val="3312"/>
                </a:lnSpc>
              </a:pPr>
              <a:r>
                <a:rPr lang="en-US" sz="3312">
                  <a:solidFill>
                    <a:srgbClr val="EEEFF5"/>
                  </a:solidFill>
                  <a:latin typeface="Muli"/>
                  <a:ea typeface="Muli"/>
                  <a:cs typeface="Muli"/>
                  <a:sym typeface="Muli"/>
                </a:rPr>
                <a:t>2</a:t>
              </a:r>
            </a:p>
          </p:txBody>
        </p:sp>
      </p:grpSp>
      <p:grpSp>
        <p:nvGrpSpPr>
          <p:cNvPr name="Group 23" id="23"/>
          <p:cNvGrpSpPr/>
          <p:nvPr/>
        </p:nvGrpSpPr>
        <p:grpSpPr>
          <a:xfrm rot="0">
            <a:off x="13588454" y="4332834"/>
            <a:ext cx="3751809" cy="1733550"/>
            <a:chOff x="0" y="0"/>
            <a:chExt cx="5002412" cy="2311400"/>
          </a:xfrm>
        </p:grpSpPr>
        <p:sp>
          <p:nvSpPr>
            <p:cNvPr name="Freeform 24" id="24"/>
            <p:cNvSpPr/>
            <p:nvPr/>
          </p:nvSpPr>
          <p:spPr>
            <a:xfrm flipH="false" flipV="false" rot="0">
              <a:off x="0" y="0"/>
              <a:ext cx="5002412" cy="2311400"/>
            </a:xfrm>
            <a:custGeom>
              <a:avLst/>
              <a:gdLst/>
              <a:ahLst/>
              <a:cxnLst/>
              <a:rect r="r" b="b" t="t" l="l"/>
              <a:pathLst>
                <a:path h="2311400" w="5002412">
                  <a:moveTo>
                    <a:pt x="0" y="0"/>
                  </a:moveTo>
                  <a:lnTo>
                    <a:pt x="5002412" y="0"/>
                  </a:lnTo>
                  <a:lnTo>
                    <a:pt x="5002412" y="2311400"/>
                  </a:lnTo>
                  <a:lnTo>
                    <a:pt x="0" y="2311400"/>
                  </a:lnTo>
                  <a:close/>
                </a:path>
              </a:pathLst>
            </a:custGeom>
            <a:solidFill>
              <a:srgbClr val="000000">
                <a:alpha val="0"/>
              </a:srgbClr>
            </a:solidFill>
          </p:spPr>
        </p:sp>
        <p:sp>
          <p:nvSpPr>
            <p:cNvPr name="TextBox 25" id="25"/>
            <p:cNvSpPr txBox="true"/>
            <p:nvPr/>
          </p:nvSpPr>
          <p:spPr>
            <a:xfrm>
              <a:off x="0" y="-76200"/>
              <a:ext cx="5002412" cy="2387600"/>
            </a:xfrm>
            <a:prstGeom prst="rect">
              <a:avLst/>
            </a:prstGeom>
          </p:spPr>
          <p:txBody>
            <a:bodyPr anchor="t" rtlCol="false" tIns="0" lIns="0" bIns="0" rIns="0"/>
            <a:lstStyle/>
            <a:p>
              <a:pPr algn="l">
                <a:lnSpc>
                  <a:spcPts val="3374"/>
                </a:lnSpc>
              </a:pPr>
              <a:r>
                <a:rPr lang="en-US" sz="2125">
                  <a:solidFill>
                    <a:srgbClr val="EEEFF5"/>
                  </a:solidFill>
                  <a:latin typeface="Muli"/>
                  <a:ea typeface="Muli"/>
                  <a:cs typeface="Muli"/>
                  <a:sym typeface="Muli"/>
                </a:rPr>
                <a:t>WordPress/Blogger: linh hoạt nhưng yêu cầu kỹ năng cao, không chuyên biệt.</a:t>
              </a:r>
            </a:p>
          </p:txBody>
        </p:sp>
      </p:grpSp>
      <p:grpSp>
        <p:nvGrpSpPr>
          <p:cNvPr name="Group 26" id="26"/>
          <p:cNvGrpSpPr/>
          <p:nvPr/>
        </p:nvGrpSpPr>
        <p:grpSpPr>
          <a:xfrm rot="0">
            <a:off x="7805886" y="6641752"/>
            <a:ext cx="609302" cy="609302"/>
            <a:chOff x="0" y="0"/>
            <a:chExt cx="812403" cy="812403"/>
          </a:xfrm>
        </p:grpSpPr>
        <p:sp>
          <p:nvSpPr>
            <p:cNvPr name="Freeform 27" id="27"/>
            <p:cNvSpPr/>
            <p:nvPr/>
          </p:nvSpPr>
          <p:spPr>
            <a:xfrm flipH="false" flipV="false" rot="0">
              <a:off x="0" y="0"/>
              <a:ext cx="812419" cy="812419"/>
            </a:xfrm>
            <a:custGeom>
              <a:avLst/>
              <a:gdLst/>
              <a:ahLst/>
              <a:cxnLst/>
              <a:rect r="r" b="b" t="t" l="l"/>
              <a:pathLst>
                <a:path h="812419" w="812419">
                  <a:moveTo>
                    <a:pt x="0" y="324993"/>
                  </a:moveTo>
                  <a:cubicBezTo>
                    <a:pt x="0" y="145542"/>
                    <a:pt x="145542" y="0"/>
                    <a:pt x="324993" y="0"/>
                  </a:cubicBezTo>
                  <a:lnTo>
                    <a:pt x="487426" y="0"/>
                  </a:lnTo>
                  <a:cubicBezTo>
                    <a:pt x="666877" y="0"/>
                    <a:pt x="812419" y="145542"/>
                    <a:pt x="812419" y="324993"/>
                  </a:cubicBezTo>
                  <a:lnTo>
                    <a:pt x="812419" y="487426"/>
                  </a:lnTo>
                  <a:cubicBezTo>
                    <a:pt x="812419" y="666877"/>
                    <a:pt x="666877" y="812419"/>
                    <a:pt x="487426" y="812419"/>
                  </a:cubicBezTo>
                  <a:lnTo>
                    <a:pt x="324993" y="812419"/>
                  </a:lnTo>
                  <a:cubicBezTo>
                    <a:pt x="145542" y="812419"/>
                    <a:pt x="0" y="666877"/>
                    <a:pt x="0" y="487426"/>
                  </a:cubicBezTo>
                  <a:close/>
                </a:path>
              </a:pathLst>
            </a:custGeom>
            <a:solidFill>
              <a:srgbClr val="282C32"/>
            </a:solidFill>
          </p:spPr>
        </p:sp>
      </p:grpSp>
      <p:grpSp>
        <p:nvGrpSpPr>
          <p:cNvPr name="Group 28" id="28"/>
          <p:cNvGrpSpPr/>
          <p:nvPr/>
        </p:nvGrpSpPr>
        <p:grpSpPr>
          <a:xfrm rot="0">
            <a:off x="7896746" y="6679182"/>
            <a:ext cx="427584" cy="663099"/>
            <a:chOff x="0" y="0"/>
            <a:chExt cx="570112" cy="884132"/>
          </a:xfrm>
        </p:grpSpPr>
        <p:sp>
          <p:nvSpPr>
            <p:cNvPr name="Freeform 29" id="29"/>
            <p:cNvSpPr/>
            <p:nvPr/>
          </p:nvSpPr>
          <p:spPr>
            <a:xfrm flipH="false" flipV="false" rot="0">
              <a:off x="0" y="0"/>
              <a:ext cx="570112" cy="884132"/>
            </a:xfrm>
            <a:custGeom>
              <a:avLst/>
              <a:gdLst/>
              <a:ahLst/>
              <a:cxnLst/>
              <a:rect r="r" b="b" t="t" l="l"/>
              <a:pathLst>
                <a:path h="884132" w="570112">
                  <a:moveTo>
                    <a:pt x="0" y="0"/>
                  </a:moveTo>
                  <a:lnTo>
                    <a:pt x="570112" y="0"/>
                  </a:lnTo>
                  <a:lnTo>
                    <a:pt x="570112" y="884132"/>
                  </a:lnTo>
                  <a:lnTo>
                    <a:pt x="0" y="884132"/>
                  </a:lnTo>
                  <a:close/>
                </a:path>
              </a:pathLst>
            </a:custGeom>
            <a:solidFill>
              <a:srgbClr val="000000">
                <a:alpha val="0"/>
              </a:srgbClr>
            </a:solidFill>
          </p:spPr>
        </p:sp>
        <p:sp>
          <p:nvSpPr>
            <p:cNvPr name="TextBox 30" id="30"/>
            <p:cNvSpPr txBox="true"/>
            <p:nvPr/>
          </p:nvSpPr>
          <p:spPr>
            <a:xfrm>
              <a:off x="0" y="66675"/>
              <a:ext cx="570112" cy="817457"/>
            </a:xfrm>
            <a:prstGeom prst="rect">
              <a:avLst/>
            </a:prstGeom>
          </p:spPr>
          <p:txBody>
            <a:bodyPr anchor="t" rtlCol="false" tIns="0" lIns="0" bIns="0" rIns="0"/>
            <a:lstStyle/>
            <a:p>
              <a:pPr algn="ctr">
                <a:lnSpc>
                  <a:spcPts val="3312"/>
                </a:lnSpc>
              </a:pPr>
              <a:r>
                <a:rPr lang="en-US" sz="3312">
                  <a:solidFill>
                    <a:srgbClr val="EEEFF5"/>
                  </a:solidFill>
                  <a:latin typeface="Muli"/>
                  <a:ea typeface="Muli"/>
                  <a:cs typeface="Muli"/>
                  <a:sym typeface="Muli"/>
                </a:rPr>
                <a:t>3</a:t>
              </a:r>
            </a:p>
          </p:txBody>
        </p:sp>
      </p:grpSp>
      <p:grpSp>
        <p:nvGrpSpPr>
          <p:cNvPr name="Group 31" id="31"/>
          <p:cNvGrpSpPr/>
          <p:nvPr/>
        </p:nvGrpSpPr>
        <p:grpSpPr>
          <a:xfrm rot="0">
            <a:off x="8685908" y="6641752"/>
            <a:ext cx="8654206" cy="866775"/>
            <a:chOff x="0" y="0"/>
            <a:chExt cx="11538942" cy="1155700"/>
          </a:xfrm>
        </p:grpSpPr>
        <p:sp>
          <p:nvSpPr>
            <p:cNvPr name="Freeform 32" id="32"/>
            <p:cNvSpPr/>
            <p:nvPr/>
          </p:nvSpPr>
          <p:spPr>
            <a:xfrm flipH="false" flipV="false" rot="0">
              <a:off x="0" y="0"/>
              <a:ext cx="11538941" cy="1155700"/>
            </a:xfrm>
            <a:custGeom>
              <a:avLst/>
              <a:gdLst/>
              <a:ahLst/>
              <a:cxnLst/>
              <a:rect r="r" b="b" t="t" l="l"/>
              <a:pathLst>
                <a:path h="1155700" w="11538941">
                  <a:moveTo>
                    <a:pt x="0" y="0"/>
                  </a:moveTo>
                  <a:lnTo>
                    <a:pt x="11538941" y="0"/>
                  </a:lnTo>
                  <a:lnTo>
                    <a:pt x="11538941" y="1155700"/>
                  </a:lnTo>
                  <a:lnTo>
                    <a:pt x="0" y="1155700"/>
                  </a:lnTo>
                  <a:close/>
                </a:path>
              </a:pathLst>
            </a:custGeom>
            <a:solidFill>
              <a:srgbClr val="000000">
                <a:alpha val="0"/>
              </a:srgbClr>
            </a:solidFill>
          </p:spPr>
        </p:sp>
        <p:sp>
          <p:nvSpPr>
            <p:cNvPr name="TextBox 33" id="33"/>
            <p:cNvSpPr txBox="true"/>
            <p:nvPr/>
          </p:nvSpPr>
          <p:spPr>
            <a:xfrm>
              <a:off x="0" y="-76200"/>
              <a:ext cx="11538942" cy="1231900"/>
            </a:xfrm>
            <a:prstGeom prst="rect">
              <a:avLst/>
            </a:prstGeom>
          </p:spPr>
          <p:txBody>
            <a:bodyPr anchor="t" rtlCol="false" tIns="0" lIns="0" bIns="0" rIns="0"/>
            <a:lstStyle/>
            <a:p>
              <a:pPr algn="l">
                <a:lnSpc>
                  <a:spcPts val="3374"/>
                </a:lnSpc>
              </a:pPr>
              <a:r>
                <a:rPr lang="en-US" sz="2125">
                  <a:solidFill>
                    <a:srgbClr val="EEEFF5"/>
                  </a:solidFill>
                  <a:latin typeface="Muli"/>
                  <a:ea typeface="Muli"/>
                  <a:cs typeface="Muli"/>
                  <a:sym typeface="Muli"/>
                </a:rPr>
                <a:t>Hako: dễ sử dụng, tập trung cộng đồng nhưng giao diện lỗi thời.</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grpSp>
        <p:nvGrpSpPr>
          <p:cNvPr name="Group 7" id="7"/>
          <p:cNvGrpSpPr/>
          <p:nvPr/>
        </p:nvGrpSpPr>
        <p:grpSpPr>
          <a:xfrm rot="0">
            <a:off x="947886" y="2127051"/>
            <a:ext cx="7126932" cy="1112996"/>
            <a:chOff x="0" y="0"/>
            <a:chExt cx="9502577" cy="1483995"/>
          </a:xfrm>
        </p:grpSpPr>
        <p:sp>
          <p:nvSpPr>
            <p:cNvPr name="Freeform 8" id="8"/>
            <p:cNvSpPr/>
            <p:nvPr/>
          </p:nvSpPr>
          <p:spPr>
            <a:xfrm flipH="false" flipV="false" rot="0">
              <a:off x="0" y="0"/>
              <a:ext cx="9502577" cy="1483995"/>
            </a:xfrm>
            <a:custGeom>
              <a:avLst/>
              <a:gdLst/>
              <a:ahLst/>
              <a:cxnLst/>
              <a:rect r="r" b="b" t="t" l="l"/>
              <a:pathLst>
                <a:path h="1483995" w="9502577">
                  <a:moveTo>
                    <a:pt x="0" y="0"/>
                  </a:moveTo>
                  <a:lnTo>
                    <a:pt x="9502577" y="0"/>
                  </a:lnTo>
                  <a:lnTo>
                    <a:pt x="9502577" y="1483995"/>
                  </a:lnTo>
                  <a:lnTo>
                    <a:pt x="0" y="1483995"/>
                  </a:lnTo>
                  <a:close/>
                </a:path>
              </a:pathLst>
            </a:custGeom>
            <a:solidFill>
              <a:srgbClr val="000000">
                <a:alpha val="0"/>
              </a:srgbClr>
            </a:solidFill>
          </p:spPr>
        </p:sp>
        <p:sp>
          <p:nvSpPr>
            <p:cNvPr name="TextBox 9" id="9"/>
            <p:cNvSpPr txBox="true"/>
            <p:nvPr/>
          </p:nvSpPr>
          <p:spPr>
            <a:xfrm>
              <a:off x="0" y="-47625"/>
              <a:ext cx="9502577" cy="1531620"/>
            </a:xfrm>
            <a:prstGeom prst="rect">
              <a:avLst/>
            </a:prstGeom>
          </p:spPr>
          <p:txBody>
            <a:bodyPr anchor="t" rtlCol="false" tIns="0" lIns="0" bIns="0" rIns="0"/>
            <a:lstStyle/>
            <a:p>
              <a:pPr algn="l">
                <a:lnSpc>
                  <a:spcPts val="7000"/>
                </a:lnSpc>
              </a:pPr>
              <a:r>
                <a:rPr lang="en-US" b="true" sz="5562" spc="-61">
                  <a:solidFill>
                    <a:srgbClr val="9998FF"/>
                  </a:solidFill>
                  <a:latin typeface="Muli Bold"/>
                  <a:ea typeface="Muli Bold"/>
                  <a:cs typeface="Muli Bold"/>
                  <a:sym typeface="Muli Bold"/>
                </a:rPr>
                <a:t>Giải Pháp Đề Xuất</a:t>
              </a:r>
            </a:p>
          </p:txBody>
        </p:sp>
      </p:grpSp>
      <p:grpSp>
        <p:nvGrpSpPr>
          <p:cNvPr name="Group 10" id="10"/>
          <p:cNvGrpSpPr/>
          <p:nvPr/>
        </p:nvGrpSpPr>
        <p:grpSpPr>
          <a:xfrm rot="0">
            <a:off x="947886" y="3424089"/>
            <a:ext cx="4631829" cy="2449265"/>
            <a:chOff x="0" y="0"/>
            <a:chExt cx="6175772" cy="3265687"/>
          </a:xfrm>
        </p:grpSpPr>
        <p:sp>
          <p:nvSpPr>
            <p:cNvPr name="Freeform 11" id="11"/>
            <p:cNvSpPr/>
            <p:nvPr/>
          </p:nvSpPr>
          <p:spPr>
            <a:xfrm flipH="false" flipV="false" rot="0">
              <a:off x="0" y="0"/>
              <a:ext cx="6175756" cy="3265678"/>
            </a:xfrm>
            <a:custGeom>
              <a:avLst/>
              <a:gdLst/>
              <a:ahLst/>
              <a:cxnLst/>
              <a:rect r="r" b="b" t="t" l="l"/>
              <a:pathLst>
                <a:path h="3265678" w="6175756">
                  <a:moveTo>
                    <a:pt x="0" y="324993"/>
                  </a:moveTo>
                  <a:cubicBezTo>
                    <a:pt x="0" y="145542"/>
                    <a:pt x="145542" y="0"/>
                    <a:pt x="324993" y="0"/>
                  </a:cubicBezTo>
                  <a:lnTo>
                    <a:pt x="5850763" y="0"/>
                  </a:lnTo>
                  <a:cubicBezTo>
                    <a:pt x="6030214" y="0"/>
                    <a:pt x="6175756" y="145542"/>
                    <a:pt x="6175756" y="324993"/>
                  </a:cubicBezTo>
                  <a:lnTo>
                    <a:pt x="6175756" y="2940685"/>
                  </a:lnTo>
                  <a:cubicBezTo>
                    <a:pt x="6175756" y="3120136"/>
                    <a:pt x="6030214" y="3265678"/>
                    <a:pt x="5850763" y="3265678"/>
                  </a:cubicBezTo>
                  <a:lnTo>
                    <a:pt x="324993" y="3265678"/>
                  </a:lnTo>
                  <a:cubicBezTo>
                    <a:pt x="145542" y="3265678"/>
                    <a:pt x="0" y="3120136"/>
                    <a:pt x="0" y="2940685"/>
                  </a:cubicBezTo>
                  <a:close/>
                </a:path>
              </a:pathLst>
            </a:custGeom>
            <a:solidFill>
              <a:srgbClr val="282C32"/>
            </a:solidFill>
          </p:spPr>
        </p:sp>
      </p:grpSp>
      <p:grpSp>
        <p:nvGrpSpPr>
          <p:cNvPr name="Group 12" id="12"/>
          <p:cNvGrpSpPr/>
          <p:nvPr/>
        </p:nvGrpSpPr>
        <p:grpSpPr>
          <a:xfrm rot="0">
            <a:off x="1218605" y="3694807"/>
            <a:ext cx="3563391" cy="545465"/>
            <a:chOff x="0" y="0"/>
            <a:chExt cx="4751188" cy="727287"/>
          </a:xfrm>
        </p:grpSpPr>
        <p:sp>
          <p:nvSpPr>
            <p:cNvPr name="Freeform 13" id="13"/>
            <p:cNvSpPr/>
            <p:nvPr/>
          </p:nvSpPr>
          <p:spPr>
            <a:xfrm flipH="false" flipV="false" rot="0">
              <a:off x="0" y="0"/>
              <a:ext cx="4751188" cy="727287"/>
            </a:xfrm>
            <a:custGeom>
              <a:avLst/>
              <a:gdLst/>
              <a:ahLst/>
              <a:cxnLst/>
              <a:rect r="r" b="b" t="t" l="l"/>
              <a:pathLst>
                <a:path h="727287" w="4751188">
                  <a:moveTo>
                    <a:pt x="0" y="0"/>
                  </a:moveTo>
                  <a:lnTo>
                    <a:pt x="4751188" y="0"/>
                  </a:lnTo>
                  <a:lnTo>
                    <a:pt x="4751188" y="727287"/>
                  </a:lnTo>
                  <a:lnTo>
                    <a:pt x="0" y="727287"/>
                  </a:lnTo>
                  <a:close/>
                </a:path>
              </a:pathLst>
            </a:custGeom>
            <a:solidFill>
              <a:srgbClr val="000000">
                <a:alpha val="0"/>
              </a:srgbClr>
            </a:solidFill>
          </p:spPr>
        </p:sp>
        <p:sp>
          <p:nvSpPr>
            <p:cNvPr name="TextBox 14" id="14"/>
            <p:cNvSpPr txBox="true"/>
            <p:nvPr/>
          </p:nvSpPr>
          <p:spPr>
            <a:xfrm>
              <a:off x="0" y="-28575"/>
              <a:ext cx="4751188" cy="755862"/>
            </a:xfrm>
            <a:prstGeom prst="rect">
              <a:avLst/>
            </a:prstGeom>
          </p:spPr>
          <p:txBody>
            <a:bodyPr anchor="t" rtlCol="false" tIns="0" lIns="0" bIns="0" rIns="0"/>
            <a:lstStyle/>
            <a:p>
              <a:pPr algn="l">
                <a:lnSpc>
                  <a:spcPts val="3500"/>
                </a:lnSpc>
              </a:pPr>
              <a:r>
                <a:rPr lang="en-US" sz="2750">
                  <a:solidFill>
                    <a:srgbClr val="EEEFF5"/>
                  </a:solidFill>
                  <a:latin typeface="Muli"/>
                  <a:ea typeface="Muli"/>
                  <a:cs typeface="Muli"/>
                  <a:sym typeface="Muli"/>
                </a:rPr>
                <a:t>Công nghệ</a:t>
              </a:r>
            </a:p>
          </p:txBody>
        </p:sp>
      </p:grpSp>
      <p:grpSp>
        <p:nvGrpSpPr>
          <p:cNvPr name="Group 15" id="15"/>
          <p:cNvGrpSpPr/>
          <p:nvPr/>
        </p:nvGrpSpPr>
        <p:grpSpPr>
          <a:xfrm rot="0">
            <a:off x="1218605" y="4302472"/>
            <a:ext cx="4090392" cy="433388"/>
            <a:chOff x="0" y="0"/>
            <a:chExt cx="5453857" cy="577850"/>
          </a:xfrm>
        </p:grpSpPr>
        <p:sp>
          <p:nvSpPr>
            <p:cNvPr name="Freeform 16" id="16"/>
            <p:cNvSpPr/>
            <p:nvPr/>
          </p:nvSpPr>
          <p:spPr>
            <a:xfrm flipH="false" flipV="false" rot="0">
              <a:off x="0" y="0"/>
              <a:ext cx="5453857" cy="577850"/>
            </a:xfrm>
            <a:custGeom>
              <a:avLst/>
              <a:gdLst/>
              <a:ahLst/>
              <a:cxnLst/>
              <a:rect r="r" b="b" t="t" l="l"/>
              <a:pathLst>
                <a:path h="577850" w="5453857">
                  <a:moveTo>
                    <a:pt x="0" y="0"/>
                  </a:moveTo>
                  <a:lnTo>
                    <a:pt x="5453857" y="0"/>
                  </a:lnTo>
                  <a:lnTo>
                    <a:pt x="5453857" y="577850"/>
                  </a:lnTo>
                  <a:lnTo>
                    <a:pt x="0" y="577850"/>
                  </a:lnTo>
                  <a:close/>
                </a:path>
              </a:pathLst>
            </a:custGeom>
            <a:solidFill>
              <a:srgbClr val="000000">
                <a:alpha val="0"/>
              </a:srgbClr>
            </a:solidFill>
          </p:spPr>
        </p:sp>
        <p:sp>
          <p:nvSpPr>
            <p:cNvPr name="TextBox 17" id="17"/>
            <p:cNvSpPr txBox="true"/>
            <p:nvPr/>
          </p:nvSpPr>
          <p:spPr>
            <a:xfrm>
              <a:off x="0" y="-76200"/>
              <a:ext cx="5453857" cy="654050"/>
            </a:xfrm>
            <a:prstGeom prst="rect">
              <a:avLst/>
            </a:prstGeom>
          </p:spPr>
          <p:txBody>
            <a:bodyPr anchor="t" rtlCol="false" tIns="0" lIns="0" bIns="0" rIns="0"/>
            <a:lstStyle/>
            <a:p>
              <a:pPr algn="l">
                <a:lnSpc>
                  <a:spcPts val="3374"/>
                </a:lnSpc>
              </a:pPr>
              <a:r>
                <a:rPr lang="en-US" sz="2125">
                  <a:solidFill>
                    <a:srgbClr val="EEEFF5"/>
                  </a:solidFill>
                  <a:latin typeface="Muli"/>
                  <a:ea typeface="Muli"/>
                  <a:cs typeface="Muli"/>
                  <a:sym typeface="Muli"/>
                </a:rPr>
                <a:t>Laravel, React, Inertia.js, SQL.</a:t>
              </a:r>
            </a:p>
          </p:txBody>
        </p:sp>
      </p:grpSp>
      <p:grpSp>
        <p:nvGrpSpPr>
          <p:cNvPr name="Group 18" id="18"/>
          <p:cNvGrpSpPr/>
          <p:nvPr/>
        </p:nvGrpSpPr>
        <p:grpSpPr>
          <a:xfrm rot="0">
            <a:off x="5850434" y="3424089"/>
            <a:ext cx="4631829" cy="2449265"/>
            <a:chOff x="0" y="0"/>
            <a:chExt cx="6175772" cy="3265687"/>
          </a:xfrm>
        </p:grpSpPr>
        <p:sp>
          <p:nvSpPr>
            <p:cNvPr name="Freeform 19" id="19"/>
            <p:cNvSpPr/>
            <p:nvPr/>
          </p:nvSpPr>
          <p:spPr>
            <a:xfrm flipH="false" flipV="false" rot="0">
              <a:off x="0" y="0"/>
              <a:ext cx="6175756" cy="3265678"/>
            </a:xfrm>
            <a:custGeom>
              <a:avLst/>
              <a:gdLst/>
              <a:ahLst/>
              <a:cxnLst/>
              <a:rect r="r" b="b" t="t" l="l"/>
              <a:pathLst>
                <a:path h="3265678" w="6175756">
                  <a:moveTo>
                    <a:pt x="0" y="324993"/>
                  </a:moveTo>
                  <a:cubicBezTo>
                    <a:pt x="0" y="145542"/>
                    <a:pt x="145542" y="0"/>
                    <a:pt x="324993" y="0"/>
                  </a:cubicBezTo>
                  <a:lnTo>
                    <a:pt x="5850763" y="0"/>
                  </a:lnTo>
                  <a:cubicBezTo>
                    <a:pt x="6030214" y="0"/>
                    <a:pt x="6175756" y="145542"/>
                    <a:pt x="6175756" y="324993"/>
                  </a:cubicBezTo>
                  <a:lnTo>
                    <a:pt x="6175756" y="2940685"/>
                  </a:lnTo>
                  <a:cubicBezTo>
                    <a:pt x="6175756" y="3120136"/>
                    <a:pt x="6030214" y="3265678"/>
                    <a:pt x="5850763" y="3265678"/>
                  </a:cubicBezTo>
                  <a:lnTo>
                    <a:pt x="324993" y="3265678"/>
                  </a:lnTo>
                  <a:cubicBezTo>
                    <a:pt x="145542" y="3265678"/>
                    <a:pt x="0" y="3120136"/>
                    <a:pt x="0" y="2940685"/>
                  </a:cubicBezTo>
                  <a:close/>
                </a:path>
              </a:pathLst>
            </a:custGeom>
            <a:solidFill>
              <a:srgbClr val="282C32"/>
            </a:solidFill>
          </p:spPr>
        </p:sp>
      </p:grpSp>
      <p:grpSp>
        <p:nvGrpSpPr>
          <p:cNvPr name="Group 20" id="20"/>
          <p:cNvGrpSpPr/>
          <p:nvPr/>
        </p:nvGrpSpPr>
        <p:grpSpPr>
          <a:xfrm rot="0">
            <a:off x="6121152" y="3694807"/>
            <a:ext cx="3563391" cy="545465"/>
            <a:chOff x="0" y="0"/>
            <a:chExt cx="4751188" cy="727287"/>
          </a:xfrm>
        </p:grpSpPr>
        <p:sp>
          <p:nvSpPr>
            <p:cNvPr name="Freeform 21" id="21"/>
            <p:cNvSpPr/>
            <p:nvPr/>
          </p:nvSpPr>
          <p:spPr>
            <a:xfrm flipH="false" flipV="false" rot="0">
              <a:off x="0" y="0"/>
              <a:ext cx="4751188" cy="727287"/>
            </a:xfrm>
            <a:custGeom>
              <a:avLst/>
              <a:gdLst/>
              <a:ahLst/>
              <a:cxnLst/>
              <a:rect r="r" b="b" t="t" l="l"/>
              <a:pathLst>
                <a:path h="727287" w="4751188">
                  <a:moveTo>
                    <a:pt x="0" y="0"/>
                  </a:moveTo>
                  <a:lnTo>
                    <a:pt x="4751188" y="0"/>
                  </a:lnTo>
                  <a:lnTo>
                    <a:pt x="4751188" y="727287"/>
                  </a:lnTo>
                  <a:lnTo>
                    <a:pt x="0" y="727287"/>
                  </a:lnTo>
                  <a:close/>
                </a:path>
              </a:pathLst>
            </a:custGeom>
            <a:solidFill>
              <a:srgbClr val="000000">
                <a:alpha val="0"/>
              </a:srgbClr>
            </a:solidFill>
          </p:spPr>
        </p:sp>
        <p:sp>
          <p:nvSpPr>
            <p:cNvPr name="TextBox 22" id="22"/>
            <p:cNvSpPr txBox="true"/>
            <p:nvPr/>
          </p:nvSpPr>
          <p:spPr>
            <a:xfrm>
              <a:off x="0" y="-28575"/>
              <a:ext cx="4751188" cy="755862"/>
            </a:xfrm>
            <a:prstGeom prst="rect">
              <a:avLst/>
            </a:prstGeom>
          </p:spPr>
          <p:txBody>
            <a:bodyPr anchor="t" rtlCol="false" tIns="0" lIns="0" bIns="0" rIns="0"/>
            <a:lstStyle/>
            <a:p>
              <a:pPr algn="l">
                <a:lnSpc>
                  <a:spcPts val="3500"/>
                </a:lnSpc>
              </a:pPr>
              <a:r>
                <a:rPr lang="en-US" sz="2750">
                  <a:solidFill>
                    <a:srgbClr val="EEEFF5"/>
                  </a:solidFill>
                  <a:latin typeface="Muli"/>
                  <a:ea typeface="Muli"/>
                  <a:cs typeface="Muli"/>
                  <a:sym typeface="Muli"/>
                </a:rPr>
                <a:t>Tính năng</a:t>
              </a:r>
            </a:p>
          </p:txBody>
        </p:sp>
      </p:grpSp>
      <p:grpSp>
        <p:nvGrpSpPr>
          <p:cNvPr name="Group 23" id="23"/>
          <p:cNvGrpSpPr/>
          <p:nvPr/>
        </p:nvGrpSpPr>
        <p:grpSpPr>
          <a:xfrm rot="0">
            <a:off x="6121152" y="4302472"/>
            <a:ext cx="4090392" cy="1300162"/>
            <a:chOff x="0" y="0"/>
            <a:chExt cx="5453857" cy="1733550"/>
          </a:xfrm>
        </p:grpSpPr>
        <p:sp>
          <p:nvSpPr>
            <p:cNvPr name="Freeform 24" id="24"/>
            <p:cNvSpPr/>
            <p:nvPr/>
          </p:nvSpPr>
          <p:spPr>
            <a:xfrm flipH="false" flipV="false" rot="0">
              <a:off x="0" y="0"/>
              <a:ext cx="5453857" cy="1733550"/>
            </a:xfrm>
            <a:custGeom>
              <a:avLst/>
              <a:gdLst/>
              <a:ahLst/>
              <a:cxnLst/>
              <a:rect r="r" b="b" t="t" l="l"/>
              <a:pathLst>
                <a:path h="1733550" w="5453857">
                  <a:moveTo>
                    <a:pt x="0" y="0"/>
                  </a:moveTo>
                  <a:lnTo>
                    <a:pt x="5453857" y="0"/>
                  </a:lnTo>
                  <a:lnTo>
                    <a:pt x="5453857" y="1733550"/>
                  </a:lnTo>
                  <a:lnTo>
                    <a:pt x="0" y="1733550"/>
                  </a:lnTo>
                  <a:close/>
                </a:path>
              </a:pathLst>
            </a:custGeom>
            <a:solidFill>
              <a:srgbClr val="000000">
                <a:alpha val="0"/>
              </a:srgbClr>
            </a:solidFill>
          </p:spPr>
        </p:sp>
        <p:sp>
          <p:nvSpPr>
            <p:cNvPr name="TextBox 25" id="25"/>
            <p:cNvSpPr txBox="true"/>
            <p:nvPr/>
          </p:nvSpPr>
          <p:spPr>
            <a:xfrm>
              <a:off x="0" y="-76200"/>
              <a:ext cx="5453857" cy="1809750"/>
            </a:xfrm>
            <a:prstGeom prst="rect">
              <a:avLst/>
            </a:prstGeom>
          </p:spPr>
          <p:txBody>
            <a:bodyPr anchor="t" rtlCol="false" tIns="0" lIns="0" bIns="0" rIns="0"/>
            <a:lstStyle/>
            <a:p>
              <a:pPr algn="l">
                <a:lnSpc>
                  <a:spcPts val="3374"/>
                </a:lnSpc>
              </a:pPr>
              <a:r>
                <a:rPr lang="en-US" sz="2125">
                  <a:solidFill>
                    <a:srgbClr val="EEEFF5"/>
                  </a:solidFill>
                  <a:latin typeface="Muli"/>
                  <a:ea typeface="Muli"/>
                  <a:cs typeface="Muli"/>
                  <a:sym typeface="Muli"/>
                </a:rPr>
                <a:t>Quản lý truyện, tương tác cộng đồng, tìm kiếm, giao diện responsive.</a:t>
              </a:r>
            </a:p>
          </p:txBody>
        </p:sp>
      </p:grpSp>
      <p:grpSp>
        <p:nvGrpSpPr>
          <p:cNvPr name="Group 26" id="26"/>
          <p:cNvGrpSpPr/>
          <p:nvPr/>
        </p:nvGrpSpPr>
        <p:grpSpPr>
          <a:xfrm rot="0">
            <a:off x="947886" y="6144071"/>
            <a:ext cx="9534228" cy="2015878"/>
            <a:chOff x="0" y="0"/>
            <a:chExt cx="12712303" cy="2687837"/>
          </a:xfrm>
        </p:grpSpPr>
        <p:sp>
          <p:nvSpPr>
            <p:cNvPr name="Freeform 27" id="27"/>
            <p:cNvSpPr/>
            <p:nvPr/>
          </p:nvSpPr>
          <p:spPr>
            <a:xfrm flipH="false" flipV="false" rot="0">
              <a:off x="0" y="0"/>
              <a:ext cx="12712319" cy="2687828"/>
            </a:xfrm>
            <a:custGeom>
              <a:avLst/>
              <a:gdLst/>
              <a:ahLst/>
              <a:cxnLst/>
              <a:rect r="r" b="b" t="t" l="l"/>
              <a:pathLst>
                <a:path h="2687828" w="12712319">
                  <a:moveTo>
                    <a:pt x="0" y="324993"/>
                  </a:moveTo>
                  <a:cubicBezTo>
                    <a:pt x="0" y="145542"/>
                    <a:pt x="145542" y="0"/>
                    <a:pt x="324993" y="0"/>
                  </a:cubicBezTo>
                  <a:lnTo>
                    <a:pt x="12387326" y="0"/>
                  </a:lnTo>
                  <a:cubicBezTo>
                    <a:pt x="12566777" y="0"/>
                    <a:pt x="12712319" y="145542"/>
                    <a:pt x="12712319" y="324993"/>
                  </a:cubicBezTo>
                  <a:lnTo>
                    <a:pt x="12712319" y="2362835"/>
                  </a:lnTo>
                  <a:cubicBezTo>
                    <a:pt x="12712319" y="2542286"/>
                    <a:pt x="12566777" y="2687828"/>
                    <a:pt x="12387326" y="2687828"/>
                  </a:cubicBezTo>
                  <a:lnTo>
                    <a:pt x="324993" y="2687828"/>
                  </a:lnTo>
                  <a:cubicBezTo>
                    <a:pt x="145542" y="2687828"/>
                    <a:pt x="0" y="2542286"/>
                    <a:pt x="0" y="2362835"/>
                  </a:cubicBezTo>
                  <a:close/>
                </a:path>
              </a:pathLst>
            </a:custGeom>
            <a:solidFill>
              <a:srgbClr val="282C32"/>
            </a:solidFill>
          </p:spPr>
        </p:sp>
      </p:grpSp>
      <p:grpSp>
        <p:nvGrpSpPr>
          <p:cNvPr name="Group 28" id="28"/>
          <p:cNvGrpSpPr/>
          <p:nvPr/>
        </p:nvGrpSpPr>
        <p:grpSpPr>
          <a:xfrm rot="0">
            <a:off x="1218605" y="6414790"/>
            <a:ext cx="3563391" cy="545465"/>
            <a:chOff x="0" y="0"/>
            <a:chExt cx="4751188" cy="727287"/>
          </a:xfrm>
        </p:grpSpPr>
        <p:sp>
          <p:nvSpPr>
            <p:cNvPr name="Freeform 29" id="29"/>
            <p:cNvSpPr/>
            <p:nvPr/>
          </p:nvSpPr>
          <p:spPr>
            <a:xfrm flipH="false" flipV="false" rot="0">
              <a:off x="0" y="0"/>
              <a:ext cx="4751188" cy="727287"/>
            </a:xfrm>
            <a:custGeom>
              <a:avLst/>
              <a:gdLst/>
              <a:ahLst/>
              <a:cxnLst/>
              <a:rect r="r" b="b" t="t" l="l"/>
              <a:pathLst>
                <a:path h="727287" w="4751188">
                  <a:moveTo>
                    <a:pt x="0" y="0"/>
                  </a:moveTo>
                  <a:lnTo>
                    <a:pt x="4751188" y="0"/>
                  </a:lnTo>
                  <a:lnTo>
                    <a:pt x="4751188" y="727287"/>
                  </a:lnTo>
                  <a:lnTo>
                    <a:pt x="0" y="727287"/>
                  </a:lnTo>
                  <a:close/>
                </a:path>
              </a:pathLst>
            </a:custGeom>
            <a:solidFill>
              <a:srgbClr val="000000">
                <a:alpha val="0"/>
              </a:srgbClr>
            </a:solidFill>
          </p:spPr>
        </p:sp>
        <p:sp>
          <p:nvSpPr>
            <p:cNvPr name="TextBox 30" id="30"/>
            <p:cNvSpPr txBox="true"/>
            <p:nvPr/>
          </p:nvSpPr>
          <p:spPr>
            <a:xfrm>
              <a:off x="0" y="-28575"/>
              <a:ext cx="4751188" cy="755862"/>
            </a:xfrm>
            <a:prstGeom prst="rect">
              <a:avLst/>
            </a:prstGeom>
          </p:spPr>
          <p:txBody>
            <a:bodyPr anchor="t" rtlCol="false" tIns="0" lIns="0" bIns="0" rIns="0"/>
            <a:lstStyle/>
            <a:p>
              <a:pPr algn="l">
                <a:lnSpc>
                  <a:spcPts val="3500"/>
                </a:lnSpc>
              </a:pPr>
              <a:r>
                <a:rPr lang="en-US" sz="2750">
                  <a:solidFill>
                    <a:srgbClr val="EEEFF5"/>
                  </a:solidFill>
                  <a:latin typeface="Muli"/>
                  <a:ea typeface="Muli"/>
                  <a:cs typeface="Muli"/>
                  <a:sym typeface="Muli"/>
                </a:rPr>
                <a:t>Lợi thế</a:t>
              </a:r>
            </a:p>
          </p:txBody>
        </p:sp>
      </p:grpSp>
      <p:grpSp>
        <p:nvGrpSpPr>
          <p:cNvPr name="Group 31" id="31"/>
          <p:cNvGrpSpPr/>
          <p:nvPr/>
        </p:nvGrpSpPr>
        <p:grpSpPr>
          <a:xfrm rot="0">
            <a:off x="1218605" y="7022455"/>
            <a:ext cx="8992791" cy="866775"/>
            <a:chOff x="0" y="0"/>
            <a:chExt cx="11990388" cy="1155700"/>
          </a:xfrm>
        </p:grpSpPr>
        <p:sp>
          <p:nvSpPr>
            <p:cNvPr name="Freeform 32" id="32"/>
            <p:cNvSpPr/>
            <p:nvPr/>
          </p:nvSpPr>
          <p:spPr>
            <a:xfrm flipH="false" flipV="false" rot="0">
              <a:off x="0" y="0"/>
              <a:ext cx="11990388" cy="1155700"/>
            </a:xfrm>
            <a:custGeom>
              <a:avLst/>
              <a:gdLst/>
              <a:ahLst/>
              <a:cxnLst/>
              <a:rect r="r" b="b" t="t" l="l"/>
              <a:pathLst>
                <a:path h="1155700" w="11990388">
                  <a:moveTo>
                    <a:pt x="0" y="0"/>
                  </a:moveTo>
                  <a:lnTo>
                    <a:pt x="11990388" y="0"/>
                  </a:lnTo>
                  <a:lnTo>
                    <a:pt x="11990388" y="1155700"/>
                  </a:lnTo>
                  <a:lnTo>
                    <a:pt x="0" y="1155700"/>
                  </a:lnTo>
                  <a:close/>
                </a:path>
              </a:pathLst>
            </a:custGeom>
            <a:solidFill>
              <a:srgbClr val="000000">
                <a:alpha val="0"/>
              </a:srgbClr>
            </a:solidFill>
          </p:spPr>
        </p:sp>
        <p:sp>
          <p:nvSpPr>
            <p:cNvPr name="TextBox 33" id="33"/>
            <p:cNvSpPr txBox="true"/>
            <p:nvPr/>
          </p:nvSpPr>
          <p:spPr>
            <a:xfrm>
              <a:off x="0" y="-76200"/>
              <a:ext cx="11990388" cy="1231900"/>
            </a:xfrm>
            <a:prstGeom prst="rect">
              <a:avLst/>
            </a:prstGeom>
          </p:spPr>
          <p:txBody>
            <a:bodyPr anchor="t" rtlCol="false" tIns="0" lIns="0" bIns="0" rIns="0"/>
            <a:lstStyle/>
            <a:p>
              <a:pPr algn="l">
                <a:lnSpc>
                  <a:spcPts val="3374"/>
                </a:lnSpc>
              </a:pPr>
              <a:r>
                <a:rPr lang="en-US" sz="2125">
                  <a:solidFill>
                    <a:srgbClr val="EEEFF5"/>
                  </a:solidFill>
                  <a:latin typeface="Muli"/>
                  <a:ea typeface="Muli"/>
                  <a:cs typeface="Muli"/>
                  <a:sym typeface="Muli"/>
                </a:rPr>
                <a:t>Kết hợp backend và frontend hiệu quả, trải nghiệm người dùng tốt.</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grpSp>
        <p:nvGrpSpPr>
          <p:cNvPr name="Group 7" id="7"/>
          <p:cNvGrpSpPr/>
          <p:nvPr/>
        </p:nvGrpSpPr>
        <p:grpSpPr>
          <a:xfrm rot="0">
            <a:off x="947886" y="3370957"/>
            <a:ext cx="7126932" cy="1112996"/>
            <a:chOff x="0" y="0"/>
            <a:chExt cx="9502577" cy="1483995"/>
          </a:xfrm>
        </p:grpSpPr>
        <p:sp>
          <p:nvSpPr>
            <p:cNvPr name="Freeform 8" id="8"/>
            <p:cNvSpPr/>
            <p:nvPr/>
          </p:nvSpPr>
          <p:spPr>
            <a:xfrm flipH="false" flipV="false" rot="0">
              <a:off x="0" y="0"/>
              <a:ext cx="9502577" cy="1483995"/>
            </a:xfrm>
            <a:custGeom>
              <a:avLst/>
              <a:gdLst/>
              <a:ahLst/>
              <a:cxnLst/>
              <a:rect r="r" b="b" t="t" l="l"/>
              <a:pathLst>
                <a:path h="1483995" w="9502577">
                  <a:moveTo>
                    <a:pt x="0" y="0"/>
                  </a:moveTo>
                  <a:lnTo>
                    <a:pt x="9502577" y="0"/>
                  </a:lnTo>
                  <a:lnTo>
                    <a:pt x="9502577" y="1483995"/>
                  </a:lnTo>
                  <a:lnTo>
                    <a:pt x="0" y="1483995"/>
                  </a:lnTo>
                  <a:close/>
                </a:path>
              </a:pathLst>
            </a:custGeom>
            <a:solidFill>
              <a:srgbClr val="000000">
                <a:alpha val="0"/>
              </a:srgbClr>
            </a:solidFill>
          </p:spPr>
        </p:sp>
        <p:sp>
          <p:nvSpPr>
            <p:cNvPr name="TextBox 9" id="9"/>
            <p:cNvSpPr txBox="true"/>
            <p:nvPr/>
          </p:nvSpPr>
          <p:spPr>
            <a:xfrm>
              <a:off x="0" y="-47625"/>
              <a:ext cx="9502577" cy="1531620"/>
            </a:xfrm>
            <a:prstGeom prst="rect">
              <a:avLst/>
            </a:prstGeom>
          </p:spPr>
          <p:txBody>
            <a:bodyPr anchor="t" rtlCol="false" tIns="0" lIns="0" bIns="0" rIns="0"/>
            <a:lstStyle/>
            <a:p>
              <a:pPr algn="l">
                <a:lnSpc>
                  <a:spcPts val="7000"/>
                </a:lnSpc>
              </a:pPr>
              <a:r>
                <a:rPr lang="en-US" sz="5562">
                  <a:solidFill>
                    <a:srgbClr val="9998FF"/>
                  </a:solidFill>
                  <a:latin typeface="Muli"/>
                  <a:ea typeface="Muli"/>
                  <a:cs typeface="Muli"/>
                  <a:sym typeface="Muli"/>
                </a:rPr>
                <a:t>Thiết Kế Hệ Thống</a:t>
              </a:r>
            </a:p>
          </p:txBody>
        </p:sp>
      </p:grpSp>
      <p:sp>
        <p:nvSpPr>
          <p:cNvPr name="Freeform 10" id="10" descr="preencoded.png"/>
          <p:cNvSpPr/>
          <p:nvPr/>
        </p:nvSpPr>
        <p:spPr>
          <a:xfrm flipH="false" flipV="false" rot="0">
            <a:off x="947886" y="4667994"/>
            <a:ext cx="677019" cy="677019"/>
          </a:xfrm>
          <a:custGeom>
            <a:avLst/>
            <a:gdLst/>
            <a:ahLst/>
            <a:cxnLst/>
            <a:rect r="r" b="b" t="t" l="l"/>
            <a:pathLst>
              <a:path h="677019" w="677019">
                <a:moveTo>
                  <a:pt x="0" y="0"/>
                </a:moveTo>
                <a:lnTo>
                  <a:pt x="677019" y="0"/>
                </a:lnTo>
                <a:lnTo>
                  <a:pt x="677019" y="677018"/>
                </a:lnTo>
                <a:lnTo>
                  <a:pt x="0" y="677018"/>
                </a:lnTo>
                <a:lnTo>
                  <a:pt x="0" y="0"/>
                </a:lnTo>
                <a:close/>
              </a:path>
            </a:pathLst>
          </a:custGeom>
          <a:blipFill>
            <a:blip r:embed="rId4"/>
            <a:stretch>
              <a:fillRect l="0" t="0" r="0" b="0"/>
            </a:stretch>
          </a:blipFill>
        </p:spPr>
      </p:sp>
      <p:grpSp>
        <p:nvGrpSpPr>
          <p:cNvPr name="Group 11" id="11"/>
          <p:cNvGrpSpPr/>
          <p:nvPr/>
        </p:nvGrpSpPr>
        <p:grpSpPr>
          <a:xfrm rot="0">
            <a:off x="947886" y="5615731"/>
            <a:ext cx="4563964" cy="1300162"/>
            <a:chOff x="0" y="0"/>
            <a:chExt cx="6085285" cy="1733550"/>
          </a:xfrm>
        </p:grpSpPr>
        <p:sp>
          <p:nvSpPr>
            <p:cNvPr name="Freeform 12" id="12"/>
            <p:cNvSpPr/>
            <p:nvPr/>
          </p:nvSpPr>
          <p:spPr>
            <a:xfrm flipH="false" flipV="false" rot="0">
              <a:off x="0" y="0"/>
              <a:ext cx="6085285" cy="1733550"/>
            </a:xfrm>
            <a:custGeom>
              <a:avLst/>
              <a:gdLst/>
              <a:ahLst/>
              <a:cxnLst/>
              <a:rect r="r" b="b" t="t" l="l"/>
              <a:pathLst>
                <a:path h="1733550" w="6085285">
                  <a:moveTo>
                    <a:pt x="0" y="0"/>
                  </a:moveTo>
                  <a:lnTo>
                    <a:pt x="6085285" y="0"/>
                  </a:lnTo>
                  <a:lnTo>
                    <a:pt x="6085285" y="1733550"/>
                  </a:lnTo>
                  <a:lnTo>
                    <a:pt x="0" y="1733550"/>
                  </a:lnTo>
                  <a:close/>
                </a:path>
              </a:pathLst>
            </a:custGeom>
            <a:solidFill>
              <a:srgbClr val="000000">
                <a:alpha val="0"/>
              </a:srgbClr>
            </a:solidFill>
          </p:spPr>
        </p:sp>
        <p:sp>
          <p:nvSpPr>
            <p:cNvPr name="TextBox 13" id="13"/>
            <p:cNvSpPr txBox="true"/>
            <p:nvPr/>
          </p:nvSpPr>
          <p:spPr>
            <a:xfrm>
              <a:off x="0" y="-76200"/>
              <a:ext cx="6085285" cy="1809750"/>
            </a:xfrm>
            <a:prstGeom prst="rect">
              <a:avLst/>
            </a:prstGeom>
          </p:spPr>
          <p:txBody>
            <a:bodyPr anchor="t" rtlCol="false" tIns="0" lIns="0" bIns="0" rIns="0"/>
            <a:lstStyle/>
            <a:p>
              <a:pPr algn="l">
                <a:lnSpc>
                  <a:spcPts val="3374"/>
                </a:lnSpc>
              </a:pPr>
              <a:r>
                <a:rPr lang="en-US" sz="2125">
                  <a:solidFill>
                    <a:srgbClr val="EEEFF5"/>
                  </a:solidFill>
                  <a:latin typeface="Muli"/>
                  <a:ea typeface="Muli"/>
                  <a:cs typeface="Muli"/>
                  <a:sym typeface="Muli"/>
                </a:rPr>
                <a:t>Đăng nhập, đăng ký, quản lý dự án, theo dõi truyện, cập nhật thông tin.</a:t>
              </a:r>
            </a:p>
          </p:txBody>
        </p:sp>
      </p:grpSp>
      <p:sp>
        <p:nvSpPr>
          <p:cNvPr name="Freeform 14" id="14" descr="preencoded.png"/>
          <p:cNvSpPr/>
          <p:nvPr/>
        </p:nvSpPr>
        <p:spPr>
          <a:xfrm flipH="false" flipV="false" rot="0">
            <a:off x="5918001" y="4667994"/>
            <a:ext cx="677019" cy="677019"/>
          </a:xfrm>
          <a:custGeom>
            <a:avLst/>
            <a:gdLst/>
            <a:ahLst/>
            <a:cxnLst/>
            <a:rect r="r" b="b" t="t" l="l"/>
            <a:pathLst>
              <a:path h="677019" w="677019">
                <a:moveTo>
                  <a:pt x="0" y="0"/>
                </a:moveTo>
                <a:lnTo>
                  <a:pt x="677019" y="0"/>
                </a:lnTo>
                <a:lnTo>
                  <a:pt x="677019" y="677018"/>
                </a:lnTo>
                <a:lnTo>
                  <a:pt x="0" y="677018"/>
                </a:lnTo>
                <a:lnTo>
                  <a:pt x="0" y="0"/>
                </a:lnTo>
                <a:close/>
              </a:path>
            </a:pathLst>
          </a:custGeom>
          <a:blipFill>
            <a:blip r:embed="rId5"/>
            <a:stretch>
              <a:fillRect l="0" t="0" r="0" b="0"/>
            </a:stretch>
          </a:blipFill>
        </p:spPr>
      </p:sp>
      <p:grpSp>
        <p:nvGrpSpPr>
          <p:cNvPr name="Group 15" id="15"/>
          <p:cNvGrpSpPr/>
          <p:nvPr/>
        </p:nvGrpSpPr>
        <p:grpSpPr>
          <a:xfrm rot="0">
            <a:off x="5918001" y="5615731"/>
            <a:ext cx="4564112" cy="1300162"/>
            <a:chOff x="0" y="0"/>
            <a:chExt cx="6085483" cy="1733550"/>
          </a:xfrm>
        </p:grpSpPr>
        <p:sp>
          <p:nvSpPr>
            <p:cNvPr name="Freeform 16" id="16"/>
            <p:cNvSpPr/>
            <p:nvPr/>
          </p:nvSpPr>
          <p:spPr>
            <a:xfrm flipH="false" flipV="false" rot="0">
              <a:off x="0" y="0"/>
              <a:ext cx="6085483" cy="1733550"/>
            </a:xfrm>
            <a:custGeom>
              <a:avLst/>
              <a:gdLst/>
              <a:ahLst/>
              <a:cxnLst/>
              <a:rect r="r" b="b" t="t" l="l"/>
              <a:pathLst>
                <a:path h="1733550" w="6085483">
                  <a:moveTo>
                    <a:pt x="0" y="0"/>
                  </a:moveTo>
                  <a:lnTo>
                    <a:pt x="6085483" y="0"/>
                  </a:lnTo>
                  <a:lnTo>
                    <a:pt x="6085483" y="1733550"/>
                  </a:lnTo>
                  <a:lnTo>
                    <a:pt x="0" y="1733550"/>
                  </a:lnTo>
                  <a:close/>
                </a:path>
              </a:pathLst>
            </a:custGeom>
            <a:solidFill>
              <a:srgbClr val="000000">
                <a:alpha val="0"/>
              </a:srgbClr>
            </a:solidFill>
          </p:spPr>
        </p:sp>
        <p:sp>
          <p:nvSpPr>
            <p:cNvPr name="TextBox 17" id="17"/>
            <p:cNvSpPr txBox="true"/>
            <p:nvPr/>
          </p:nvSpPr>
          <p:spPr>
            <a:xfrm>
              <a:off x="0" y="-76200"/>
              <a:ext cx="6085483" cy="1809750"/>
            </a:xfrm>
            <a:prstGeom prst="rect">
              <a:avLst/>
            </a:prstGeom>
          </p:spPr>
          <p:txBody>
            <a:bodyPr anchor="t" rtlCol="false" tIns="0" lIns="0" bIns="0" rIns="0"/>
            <a:lstStyle/>
            <a:p>
              <a:pPr algn="l">
                <a:lnSpc>
                  <a:spcPts val="3374"/>
                </a:lnSpc>
              </a:pPr>
              <a:r>
                <a:rPr lang="en-US" sz="2125">
                  <a:solidFill>
                    <a:srgbClr val="EEEFF5"/>
                  </a:solidFill>
                  <a:latin typeface="Muli"/>
                  <a:ea typeface="Muli"/>
                  <a:cs typeface="Muli"/>
                  <a:sym typeface="Muli"/>
                </a:rPr>
                <a:t>Người dùng quản lý dự án cá nhân và tương tác với truyện của người khác.</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grpSp>
        <p:nvGrpSpPr>
          <p:cNvPr name="Group 7" id="7"/>
          <p:cNvGrpSpPr/>
          <p:nvPr/>
        </p:nvGrpSpPr>
        <p:grpSpPr>
          <a:xfrm rot="0">
            <a:off x="947886" y="2505968"/>
            <a:ext cx="9534228" cy="1998821"/>
            <a:chOff x="0" y="0"/>
            <a:chExt cx="12712303" cy="2665095"/>
          </a:xfrm>
        </p:grpSpPr>
        <p:sp>
          <p:nvSpPr>
            <p:cNvPr name="Freeform 8" id="8"/>
            <p:cNvSpPr/>
            <p:nvPr/>
          </p:nvSpPr>
          <p:spPr>
            <a:xfrm flipH="false" flipV="false" rot="0">
              <a:off x="0" y="0"/>
              <a:ext cx="12712303" cy="2665095"/>
            </a:xfrm>
            <a:custGeom>
              <a:avLst/>
              <a:gdLst/>
              <a:ahLst/>
              <a:cxnLst/>
              <a:rect r="r" b="b" t="t" l="l"/>
              <a:pathLst>
                <a:path h="2665095" w="12712303">
                  <a:moveTo>
                    <a:pt x="0" y="0"/>
                  </a:moveTo>
                  <a:lnTo>
                    <a:pt x="12712303" y="0"/>
                  </a:lnTo>
                  <a:lnTo>
                    <a:pt x="12712303" y="2665095"/>
                  </a:lnTo>
                  <a:lnTo>
                    <a:pt x="0" y="2665095"/>
                  </a:lnTo>
                  <a:close/>
                </a:path>
              </a:pathLst>
            </a:custGeom>
            <a:solidFill>
              <a:srgbClr val="000000">
                <a:alpha val="0"/>
              </a:srgbClr>
            </a:solidFill>
          </p:spPr>
        </p:sp>
        <p:sp>
          <p:nvSpPr>
            <p:cNvPr name="TextBox 9" id="9"/>
            <p:cNvSpPr txBox="true"/>
            <p:nvPr/>
          </p:nvSpPr>
          <p:spPr>
            <a:xfrm>
              <a:off x="0" y="-47625"/>
              <a:ext cx="12712303" cy="2712720"/>
            </a:xfrm>
            <a:prstGeom prst="rect">
              <a:avLst/>
            </a:prstGeom>
          </p:spPr>
          <p:txBody>
            <a:bodyPr anchor="t" rtlCol="false" tIns="0" lIns="0" bIns="0" rIns="0"/>
            <a:lstStyle/>
            <a:p>
              <a:pPr algn="l">
                <a:lnSpc>
                  <a:spcPts val="7000"/>
                </a:lnSpc>
              </a:pPr>
              <a:r>
                <a:rPr lang="en-US" sz="5562">
                  <a:solidFill>
                    <a:srgbClr val="9998FF"/>
                  </a:solidFill>
                  <a:latin typeface="Muli"/>
                  <a:ea typeface="Muli"/>
                  <a:cs typeface="Muli"/>
                  <a:sym typeface="Muli"/>
                </a:rPr>
                <a:t>Quy Trình Xử Lý &amp; Luồng Sự Kiện</a:t>
              </a:r>
            </a:p>
          </p:txBody>
        </p:sp>
      </p:grpSp>
      <p:grpSp>
        <p:nvGrpSpPr>
          <p:cNvPr name="Group 10" id="10"/>
          <p:cNvGrpSpPr/>
          <p:nvPr/>
        </p:nvGrpSpPr>
        <p:grpSpPr>
          <a:xfrm rot="0">
            <a:off x="1252538" y="4693890"/>
            <a:ext cx="38100" cy="3087141"/>
            <a:chOff x="0" y="0"/>
            <a:chExt cx="50800" cy="4116188"/>
          </a:xfrm>
        </p:grpSpPr>
        <p:sp>
          <p:nvSpPr>
            <p:cNvPr name="Freeform 11" id="11"/>
            <p:cNvSpPr/>
            <p:nvPr/>
          </p:nvSpPr>
          <p:spPr>
            <a:xfrm flipH="false" flipV="false" rot="0">
              <a:off x="0" y="0"/>
              <a:ext cx="50800" cy="4116197"/>
            </a:xfrm>
            <a:custGeom>
              <a:avLst/>
              <a:gdLst/>
              <a:ahLst/>
              <a:cxnLst/>
              <a:rect r="r" b="b" t="t" l="l"/>
              <a:pathLst>
                <a:path h="4116197" w="50800">
                  <a:moveTo>
                    <a:pt x="0" y="25400"/>
                  </a:moveTo>
                  <a:cubicBezTo>
                    <a:pt x="0" y="11430"/>
                    <a:pt x="11430" y="0"/>
                    <a:pt x="25400" y="0"/>
                  </a:cubicBezTo>
                  <a:cubicBezTo>
                    <a:pt x="39370" y="0"/>
                    <a:pt x="50800" y="11430"/>
                    <a:pt x="50800" y="25400"/>
                  </a:cubicBezTo>
                  <a:lnTo>
                    <a:pt x="50800" y="4090797"/>
                  </a:lnTo>
                  <a:cubicBezTo>
                    <a:pt x="50800" y="4104767"/>
                    <a:pt x="39370" y="4116197"/>
                    <a:pt x="25400" y="4116197"/>
                  </a:cubicBezTo>
                  <a:cubicBezTo>
                    <a:pt x="11430" y="4116197"/>
                    <a:pt x="0" y="4104767"/>
                    <a:pt x="0" y="4090797"/>
                  </a:cubicBezTo>
                  <a:close/>
                </a:path>
              </a:pathLst>
            </a:custGeom>
            <a:solidFill>
              <a:srgbClr val="60646A"/>
            </a:solidFill>
          </p:spPr>
        </p:sp>
      </p:grpSp>
      <p:grpSp>
        <p:nvGrpSpPr>
          <p:cNvPr name="Group 12" id="12"/>
          <p:cNvGrpSpPr/>
          <p:nvPr/>
        </p:nvGrpSpPr>
        <p:grpSpPr>
          <a:xfrm rot="0">
            <a:off x="1519089" y="5284142"/>
            <a:ext cx="812453" cy="38100"/>
            <a:chOff x="0" y="0"/>
            <a:chExt cx="1083270" cy="50800"/>
          </a:xfrm>
        </p:grpSpPr>
        <p:sp>
          <p:nvSpPr>
            <p:cNvPr name="Freeform 13" id="13"/>
            <p:cNvSpPr/>
            <p:nvPr/>
          </p:nvSpPr>
          <p:spPr>
            <a:xfrm flipH="false" flipV="false" rot="0">
              <a:off x="0" y="0"/>
              <a:ext cx="1083310" cy="50800"/>
            </a:xfrm>
            <a:custGeom>
              <a:avLst/>
              <a:gdLst/>
              <a:ahLst/>
              <a:cxnLst/>
              <a:rect r="r" b="b" t="t" l="l"/>
              <a:pathLst>
                <a:path h="50800" w="1083310">
                  <a:moveTo>
                    <a:pt x="0" y="25400"/>
                  </a:moveTo>
                  <a:cubicBezTo>
                    <a:pt x="0" y="11430"/>
                    <a:pt x="11430" y="0"/>
                    <a:pt x="25400" y="0"/>
                  </a:cubicBezTo>
                  <a:lnTo>
                    <a:pt x="1057910" y="0"/>
                  </a:lnTo>
                  <a:cubicBezTo>
                    <a:pt x="1071880" y="0"/>
                    <a:pt x="1083310" y="11430"/>
                    <a:pt x="1083310" y="25400"/>
                  </a:cubicBezTo>
                  <a:cubicBezTo>
                    <a:pt x="1083310" y="39370"/>
                    <a:pt x="1071880" y="50800"/>
                    <a:pt x="1057910" y="50800"/>
                  </a:cubicBezTo>
                  <a:lnTo>
                    <a:pt x="25400" y="50800"/>
                  </a:lnTo>
                  <a:cubicBezTo>
                    <a:pt x="11430" y="50800"/>
                    <a:pt x="0" y="39370"/>
                    <a:pt x="0" y="25400"/>
                  </a:cubicBezTo>
                  <a:close/>
                </a:path>
              </a:pathLst>
            </a:custGeom>
            <a:solidFill>
              <a:srgbClr val="60646A"/>
            </a:solidFill>
          </p:spPr>
        </p:sp>
      </p:grpSp>
      <p:grpSp>
        <p:nvGrpSpPr>
          <p:cNvPr name="Group 14" id="14"/>
          <p:cNvGrpSpPr/>
          <p:nvPr/>
        </p:nvGrpSpPr>
        <p:grpSpPr>
          <a:xfrm rot="0">
            <a:off x="947886" y="4998541"/>
            <a:ext cx="609302" cy="609302"/>
            <a:chOff x="0" y="0"/>
            <a:chExt cx="812403" cy="812403"/>
          </a:xfrm>
        </p:grpSpPr>
        <p:sp>
          <p:nvSpPr>
            <p:cNvPr name="Freeform 15" id="15"/>
            <p:cNvSpPr/>
            <p:nvPr/>
          </p:nvSpPr>
          <p:spPr>
            <a:xfrm flipH="false" flipV="false" rot="0">
              <a:off x="0" y="0"/>
              <a:ext cx="812419" cy="812419"/>
            </a:xfrm>
            <a:custGeom>
              <a:avLst/>
              <a:gdLst/>
              <a:ahLst/>
              <a:cxnLst/>
              <a:rect r="r" b="b" t="t" l="l"/>
              <a:pathLst>
                <a:path h="812419" w="812419">
                  <a:moveTo>
                    <a:pt x="0" y="324993"/>
                  </a:moveTo>
                  <a:cubicBezTo>
                    <a:pt x="0" y="145542"/>
                    <a:pt x="145542" y="0"/>
                    <a:pt x="324993" y="0"/>
                  </a:cubicBezTo>
                  <a:lnTo>
                    <a:pt x="487426" y="0"/>
                  </a:lnTo>
                  <a:cubicBezTo>
                    <a:pt x="666877" y="0"/>
                    <a:pt x="812419" y="145542"/>
                    <a:pt x="812419" y="324993"/>
                  </a:cubicBezTo>
                  <a:lnTo>
                    <a:pt x="812419" y="487426"/>
                  </a:lnTo>
                  <a:cubicBezTo>
                    <a:pt x="812419" y="666877"/>
                    <a:pt x="666877" y="812419"/>
                    <a:pt x="487426" y="812419"/>
                  </a:cubicBezTo>
                  <a:lnTo>
                    <a:pt x="324993" y="812419"/>
                  </a:lnTo>
                  <a:cubicBezTo>
                    <a:pt x="145542" y="812419"/>
                    <a:pt x="0" y="666877"/>
                    <a:pt x="0" y="487426"/>
                  </a:cubicBezTo>
                  <a:close/>
                </a:path>
              </a:pathLst>
            </a:custGeom>
            <a:solidFill>
              <a:srgbClr val="282C32"/>
            </a:solidFill>
          </p:spPr>
        </p:sp>
      </p:grpSp>
      <p:grpSp>
        <p:nvGrpSpPr>
          <p:cNvPr name="Group 16" id="16"/>
          <p:cNvGrpSpPr/>
          <p:nvPr/>
        </p:nvGrpSpPr>
        <p:grpSpPr>
          <a:xfrm rot="0">
            <a:off x="1038746" y="5035971"/>
            <a:ext cx="427584" cy="663099"/>
            <a:chOff x="0" y="0"/>
            <a:chExt cx="570112" cy="884132"/>
          </a:xfrm>
        </p:grpSpPr>
        <p:sp>
          <p:nvSpPr>
            <p:cNvPr name="Freeform 17" id="17"/>
            <p:cNvSpPr/>
            <p:nvPr/>
          </p:nvSpPr>
          <p:spPr>
            <a:xfrm flipH="false" flipV="false" rot="0">
              <a:off x="0" y="0"/>
              <a:ext cx="570112" cy="884132"/>
            </a:xfrm>
            <a:custGeom>
              <a:avLst/>
              <a:gdLst/>
              <a:ahLst/>
              <a:cxnLst/>
              <a:rect r="r" b="b" t="t" l="l"/>
              <a:pathLst>
                <a:path h="884132" w="570112">
                  <a:moveTo>
                    <a:pt x="0" y="0"/>
                  </a:moveTo>
                  <a:lnTo>
                    <a:pt x="570112" y="0"/>
                  </a:lnTo>
                  <a:lnTo>
                    <a:pt x="570112" y="884132"/>
                  </a:lnTo>
                  <a:lnTo>
                    <a:pt x="0" y="884132"/>
                  </a:lnTo>
                  <a:close/>
                </a:path>
              </a:pathLst>
            </a:custGeom>
            <a:solidFill>
              <a:srgbClr val="000000">
                <a:alpha val="0"/>
              </a:srgbClr>
            </a:solidFill>
          </p:spPr>
        </p:sp>
        <p:sp>
          <p:nvSpPr>
            <p:cNvPr name="TextBox 18" id="18"/>
            <p:cNvSpPr txBox="true"/>
            <p:nvPr/>
          </p:nvSpPr>
          <p:spPr>
            <a:xfrm>
              <a:off x="0" y="66675"/>
              <a:ext cx="570112" cy="817457"/>
            </a:xfrm>
            <a:prstGeom prst="rect">
              <a:avLst/>
            </a:prstGeom>
          </p:spPr>
          <p:txBody>
            <a:bodyPr anchor="t" rtlCol="false" tIns="0" lIns="0" bIns="0" rIns="0"/>
            <a:lstStyle/>
            <a:p>
              <a:pPr algn="ctr">
                <a:lnSpc>
                  <a:spcPts val="3312"/>
                </a:lnSpc>
              </a:pPr>
              <a:r>
                <a:rPr lang="en-US" sz="3312">
                  <a:solidFill>
                    <a:srgbClr val="EEEFF5"/>
                  </a:solidFill>
                  <a:latin typeface="Muli"/>
                  <a:ea typeface="Muli"/>
                  <a:cs typeface="Muli"/>
                  <a:sym typeface="Muli"/>
                </a:rPr>
                <a:t>1</a:t>
              </a:r>
            </a:p>
          </p:txBody>
        </p:sp>
      </p:grpSp>
      <p:grpSp>
        <p:nvGrpSpPr>
          <p:cNvPr name="Group 19" id="19"/>
          <p:cNvGrpSpPr/>
          <p:nvPr/>
        </p:nvGrpSpPr>
        <p:grpSpPr>
          <a:xfrm rot="0">
            <a:off x="2606576" y="4964609"/>
            <a:ext cx="7875537" cy="866775"/>
            <a:chOff x="0" y="0"/>
            <a:chExt cx="10500717" cy="1155700"/>
          </a:xfrm>
        </p:grpSpPr>
        <p:sp>
          <p:nvSpPr>
            <p:cNvPr name="Freeform 20" id="20"/>
            <p:cNvSpPr/>
            <p:nvPr/>
          </p:nvSpPr>
          <p:spPr>
            <a:xfrm flipH="false" flipV="false" rot="0">
              <a:off x="0" y="0"/>
              <a:ext cx="10500716" cy="1155700"/>
            </a:xfrm>
            <a:custGeom>
              <a:avLst/>
              <a:gdLst/>
              <a:ahLst/>
              <a:cxnLst/>
              <a:rect r="r" b="b" t="t" l="l"/>
              <a:pathLst>
                <a:path h="1155700" w="10500716">
                  <a:moveTo>
                    <a:pt x="0" y="0"/>
                  </a:moveTo>
                  <a:lnTo>
                    <a:pt x="10500716" y="0"/>
                  </a:lnTo>
                  <a:lnTo>
                    <a:pt x="10500716" y="1155700"/>
                  </a:lnTo>
                  <a:lnTo>
                    <a:pt x="0" y="1155700"/>
                  </a:lnTo>
                  <a:close/>
                </a:path>
              </a:pathLst>
            </a:custGeom>
            <a:solidFill>
              <a:srgbClr val="000000">
                <a:alpha val="0"/>
              </a:srgbClr>
            </a:solidFill>
          </p:spPr>
        </p:sp>
        <p:sp>
          <p:nvSpPr>
            <p:cNvPr name="TextBox 21" id="21"/>
            <p:cNvSpPr txBox="true"/>
            <p:nvPr/>
          </p:nvSpPr>
          <p:spPr>
            <a:xfrm>
              <a:off x="0" y="-76200"/>
              <a:ext cx="10500717" cy="1231900"/>
            </a:xfrm>
            <a:prstGeom prst="rect">
              <a:avLst/>
            </a:prstGeom>
          </p:spPr>
          <p:txBody>
            <a:bodyPr anchor="t" rtlCol="false" tIns="0" lIns="0" bIns="0" rIns="0"/>
            <a:lstStyle/>
            <a:p>
              <a:pPr algn="l">
                <a:lnSpc>
                  <a:spcPts val="3374"/>
                </a:lnSpc>
              </a:pPr>
              <a:r>
                <a:rPr lang="en-US" sz="2125">
                  <a:solidFill>
                    <a:srgbClr val="EEEFF5"/>
                  </a:solidFill>
                  <a:latin typeface="Muli"/>
                  <a:ea typeface="Muli"/>
                  <a:cs typeface="Muli"/>
                  <a:sym typeface="Muli"/>
                </a:rPr>
                <a:t>Đăng ký, đăng nhập, tạo/chỉnh sửa/xóa dự án, tạo/chỉnh sửa chương.</a:t>
              </a:r>
            </a:p>
          </p:txBody>
        </p:sp>
      </p:grpSp>
      <p:grpSp>
        <p:nvGrpSpPr>
          <p:cNvPr name="Group 22" id="22"/>
          <p:cNvGrpSpPr/>
          <p:nvPr/>
        </p:nvGrpSpPr>
        <p:grpSpPr>
          <a:xfrm rot="0">
            <a:off x="1519089" y="6963072"/>
            <a:ext cx="812453" cy="38100"/>
            <a:chOff x="0" y="0"/>
            <a:chExt cx="1083270" cy="50800"/>
          </a:xfrm>
        </p:grpSpPr>
        <p:sp>
          <p:nvSpPr>
            <p:cNvPr name="Freeform 23" id="23"/>
            <p:cNvSpPr/>
            <p:nvPr/>
          </p:nvSpPr>
          <p:spPr>
            <a:xfrm flipH="false" flipV="false" rot="0">
              <a:off x="0" y="0"/>
              <a:ext cx="1083310" cy="50800"/>
            </a:xfrm>
            <a:custGeom>
              <a:avLst/>
              <a:gdLst/>
              <a:ahLst/>
              <a:cxnLst/>
              <a:rect r="r" b="b" t="t" l="l"/>
              <a:pathLst>
                <a:path h="50800" w="1083310">
                  <a:moveTo>
                    <a:pt x="0" y="25400"/>
                  </a:moveTo>
                  <a:cubicBezTo>
                    <a:pt x="0" y="11430"/>
                    <a:pt x="11430" y="0"/>
                    <a:pt x="25400" y="0"/>
                  </a:cubicBezTo>
                  <a:lnTo>
                    <a:pt x="1057910" y="0"/>
                  </a:lnTo>
                  <a:cubicBezTo>
                    <a:pt x="1071880" y="0"/>
                    <a:pt x="1083310" y="11430"/>
                    <a:pt x="1083310" y="25400"/>
                  </a:cubicBezTo>
                  <a:cubicBezTo>
                    <a:pt x="1083310" y="39370"/>
                    <a:pt x="1071880" y="50800"/>
                    <a:pt x="1057910" y="50800"/>
                  </a:cubicBezTo>
                  <a:lnTo>
                    <a:pt x="25400" y="50800"/>
                  </a:lnTo>
                  <a:cubicBezTo>
                    <a:pt x="11430" y="50800"/>
                    <a:pt x="0" y="39370"/>
                    <a:pt x="0" y="25400"/>
                  </a:cubicBezTo>
                  <a:close/>
                </a:path>
              </a:pathLst>
            </a:custGeom>
            <a:solidFill>
              <a:srgbClr val="60646A"/>
            </a:solidFill>
          </p:spPr>
        </p:sp>
      </p:grpSp>
      <p:grpSp>
        <p:nvGrpSpPr>
          <p:cNvPr name="Group 24" id="24"/>
          <p:cNvGrpSpPr/>
          <p:nvPr/>
        </p:nvGrpSpPr>
        <p:grpSpPr>
          <a:xfrm rot="0">
            <a:off x="947886" y="6677471"/>
            <a:ext cx="609302" cy="609302"/>
            <a:chOff x="0" y="0"/>
            <a:chExt cx="812403" cy="812403"/>
          </a:xfrm>
        </p:grpSpPr>
        <p:sp>
          <p:nvSpPr>
            <p:cNvPr name="Freeform 25" id="25"/>
            <p:cNvSpPr/>
            <p:nvPr/>
          </p:nvSpPr>
          <p:spPr>
            <a:xfrm flipH="false" flipV="false" rot="0">
              <a:off x="0" y="0"/>
              <a:ext cx="812419" cy="812419"/>
            </a:xfrm>
            <a:custGeom>
              <a:avLst/>
              <a:gdLst/>
              <a:ahLst/>
              <a:cxnLst/>
              <a:rect r="r" b="b" t="t" l="l"/>
              <a:pathLst>
                <a:path h="812419" w="812419">
                  <a:moveTo>
                    <a:pt x="0" y="324993"/>
                  </a:moveTo>
                  <a:cubicBezTo>
                    <a:pt x="0" y="145542"/>
                    <a:pt x="145542" y="0"/>
                    <a:pt x="324993" y="0"/>
                  </a:cubicBezTo>
                  <a:lnTo>
                    <a:pt x="487426" y="0"/>
                  </a:lnTo>
                  <a:cubicBezTo>
                    <a:pt x="666877" y="0"/>
                    <a:pt x="812419" y="145542"/>
                    <a:pt x="812419" y="324993"/>
                  </a:cubicBezTo>
                  <a:lnTo>
                    <a:pt x="812419" y="487426"/>
                  </a:lnTo>
                  <a:cubicBezTo>
                    <a:pt x="812419" y="666877"/>
                    <a:pt x="666877" y="812419"/>
                    <a:pt x="487426" y="812419"/>
                  </a:cubicBezTo>
                  <a:lnTo>
                    <a:pt x="324993" y="812419"/>
                  </a:lnTo>
                  <a:cubicBezTo>
                    <a:pt x="145542" y="812419"/>
                    <a:pt x="0" y="666877"/>
                    <a:pt x="0" y="487426"/>
                  </a:cubicBezTo>
                  <a:close/>
                </a:path>
              </a:pathLst>
            </a:custGeom>
            <a:solidFill>
              <a:srgbClr val="282C32"/>
            </a:solidFill>
          </p:spPr>
        </p:sp>
      </p:grpSp>
      <p:grpSp>
        <p:nvGrpSpPr>
          <p:cNvPr name="Group 26" id="26"/>
          <p:cNvGrpSpPr/>
          <p:nvPr/>
        </p:nvGrpSpPr>
        <p:grpSpPr>
          <a:xfrm rot="0">
            <a:off x="1038746" y="6714901"/>
            <a:ext cx="427584" cy="663099"/>
            <a:chOff x="0" y="0"/>
            <a:chExt cx="570112" cy="884132"/>
          </a:xfrm>
        </p:grpSpPr>
        <p:sp>
          <p:nvSpPr>
            <p:cNvPr name="Freeform 27" id="27"/>
            <p:cNvSpPr/>
            <p:nvPr/>
          </p:nvSpPr>
          <p:spPr>
            <a:xfrm flipH="false" flipV="false" rot="0">
              <a:off x="0" y="0"/>
              <a:ext cx="570112" cy="884132"/>
            </a:xfrm>
            <a:custGeom>
              <a:avLst/>
              <a:gdLst/>
              <a:ahLst/>
              <a:cxnLst/>
              <a:rect r="r" b="b" t="t" l="l"/>
              <a:pathLst>
                <a:path h="884132" w="570112">
                  <a:moveTo>
                    <a:pt x="0" y="0"/>
                  </a:moveTo>
                  <a:lnTo>
                    <a:pt x="570112" y="0"/>
                  </a:lnTo>
                  <a:lnTo>
                    <a:pt x="570112" y="884132"/>
                  </a:lnTo>
                  <a:lnTo>
                    <a:pt x="0" y="884132"/>
                  </a:lnTo>
                  <a:close/>
                </a:path>
              </a:pathLst>
            </a:custGeom>
            <a:solidFill>
              <a:srgbClr val="000000">
                <a:alpha val="0"/>
              </a:srgbClr>
            </a:solidFill>
          </p:spPr>
        </p:sp>
        <p:sp>
          <p:nvSpPr>
            <p:cNvPr name="TextBox 28" id="28"/>
            <p:cNvSpPr txBox="true"/>
            <p:nvPr/>
          </p:nvSpPr>
          <p:spPr>
            <a:xfrm>
              <a:off x="0" y="66675"/>
              <a:ext cx="570112" cy="817457"/>
            </a:xfrm>
            <a:prstGeom prst="rect">
              <a:avLst/>
            </a:prstGeom>
          </p:spPr>
          <p:txBody>
            <a:bodyPr anchor="t" rtlCol="false" tIns="0" lIns="0" bIns="0" rIns="0"/>
            <a:lstStyle/>
            <a:p>
              <a:pPr algn="ctr">
                <a:lnSpc>
                  <a:spcPts val="3312"/>
                </a:lnSpc>
              </a:pPr>
              <a:r>
                <a:rPr lang="en-US" sz="3312">
                  <a:solidFill>
                    <a:srgbClr val="EEEFF5"/>
                  </a:solidFill>
                  <a:latin typeface="Muli"/>
                  <a:ea typeface="Muli"/>
                  <a:cs typeface="Muli"/>
                  <a:sym typeface="Muli"/>
                </a:rPr>
                <a:t>2</a:t>
              </a:r>
            </a:p>
          </p:txBody>
        </p:sp>
      </p:grpSp>
      <p:grpSp>
        <p:nvGrpSpPr>
          <p:cNvPr name="Group 29" id="29"/>
          <p:cNvGrpSpPr/>
          <p:nvPr/>
        </p:nvGrpSpPr>
        <p:grpSpPr>
          <a:xfrm rot="0">
            <a:off x="2606576" y="6643539"/>
            <a:ext cx="7875537" cy="866775"/>
            <a:chOff x="0" y="0"/>
            <a:chExt cx="10500717" cy="1155700"/>
          </a:xfrm>
        </p:grpSpPr>
        <p:sp>
          <p:nvSpPr>
            <p:cNvPr name="Freeform 30" id="30"/>
            <p:cNvSpPr/>
            <p:nvPr/>
          </p:nvSpPr>
          <p:spPr>
            <a:xfrm flipH="false" flipV="false" rot="0">
              <a:off x="0" y="0"/>
              <a:ext cx="10500716" cy="1155700"/>
            </a:xfrm>
            <a:custGeom>
              <a:avLst/>
              <a:gdLst/>
              <a:ahLst/>
              <a:cxnLst/>
              <a:rect r="r" b="b" t="t" l="l"/>
              <a:pathLst>
                <a:path h="1155700" w="10500716">
                  <a:moveTo>
                    <a:pt x="0" y="0"/>
                  </a:moveTo>
                  <a:lnTo>
                    <a:pt x="10500716" y="0"/>
                  </a:lnTo>
                  <a:lnTo>
                    <a:pt x="10500716" y="1155700"/>
                  </a:lnTo>
                  <a:lnTo>
                    <a:pt x="0" y="1155700"/>
                  </a:lnTo>
                  <a:close/>
                </a:path>
              </a:pathLst>
            </a:custGeom>
            <a:solidFill>
              <a:srgbClr val="000000">
                <a:alpha val="0"/>
              </a:srgbClr>
            </a:solidFill>
          </p:spPr>
        </p:sp>
        <p:sp>
          <p:nvSpPr>
            <p:cNvPr name="TextBox 31" id="31"/>
            <p:cNvSpPr txBox="true"/>
            <p:nvPr/>
          </p:nvSpPr>
          <p:spPr>
            <a:xfrm>
              <a:off x="0" y="-76200"/>
              <a:ext cx="10500717" cy="1231900"/>
            </a:xfrm>
            <a:prstGeom prst="rect">
              <a:avLst/>
            </a:prstGeom>
          </p:spPr>
          <p:txBody>
            <a:bodyPr anchor="t" rtlCol="false" tIns="0" lIns="0" bIns="0" rIns="0"/>
            <a:lstStyle/>
            <a:p>
              <a:pPr algn="l">
                <a:lnSpc>
                  <a:spcPts val="3374"/>
                </a:lnSpc>
              </a:pPr>
              <a:r>
                <a:rPr lang="en-US" sz="2125">
                  <a:solidFill>
                    <a:srgbClr val="EEEFF5"/>
                  </a:solidFill>
                  <a:latin typeface="Muli"/>
                  <a:ea typeface="Muli"/>
                  <a:cs typeface="Muli"/>
                  <a:sym typeface="Muli"/>
                </a:rPr>
                <a:t>Luồng đọc truyện, theo dõi truyện, thông báo cập nhật cho người dùng.</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6" id="6"/>
          <p:cNvGrpSpPr/>
          <p:nvPr/>
        </p:nvGrpSpPr>
        <p:grpSpPr>
          <a:xfrm rot="0">
            <a:off x="882402" y="694581"/>
            <a:ext cx="9256846" cy="1034574"/>
            <a:chOff x="0" y="0"/>
            <a:chExt cx="12342461" cy="1379432"/>
          </a:xfrm>
        </p:grpSpPr>
        <p:sp>
          <p:nvSpPr>
            <p:cNvPr name="Freeform 7" id="7"/>
            <p:cNvSpPr/>
            <p:nvPr/>
          </p:nvSpPr>
          <p:spPr>
            <a:xfrm flipH="false" flipV="false" rot="0">
              <a:off x="0" y="0"/>
              <a:ext cx="12342461" cy="1379432"/>
            </a:xfrm>
            <a:custGeom>
              <a:avLst/>
              <a:gdLst/>
              <a:ahLst/>
              <a:cxnLst/>
              <a:rect r="r" b="b" t="t" l="l"/>
              <a:pathLst>
                <a:path h="1379432" w="12342461">
                  <a:moveTo>
                    <a:pt x="0" y="0"/>
                  </a:moveTo>
                  <a:lnTo>
                    <a:pt x="12342461" y="0"/>
                  </a:lnTo>
                  <a:lnTo>
                    <a:pt x="12342461" y="1379432"/>
                  </a:lnTo>
                  <a:lnTo>
                    <a:pt x="0" y="1379432"/>
                  </a:lnTo>
                  <a:close/>
                </a:path>
              </a:pathLst>
            </a:custGeom>
            <a:solidFill>
              <a:srgbClr val="000000">
                <a:alpha val="0"/>
              </a:srgbClr>
            </a:solidFill>
          </p:spPr>
        </p:sp>
        <p:sp>
          <p:nvSpPr>
            <p:cNvPr name="TextBox 8" id="8"/>
            <p:cNvSpPr txBox="true"/>
            <p:nvPr/>
          </p:nvSpPr>
          <p:spPr>
            <a:xfrm>
              <a:off x="0" y="-28575"/>
              <a:ext cx="12342461" cy="1408007"/>
            </a:xfrm>
            <a:prstGeom prst="rect">
              <a:avLst/>
            </a:prstGeom>
          </p:spPr>
          <p:txBody>
            <a:bodyPr anchor="t" rtlCol="false" tIns="0" lIns="0" bIns="0" rIns="0"/>
            <a:lstStyle/>
            <a:p>
              <a:pPr algn="l">
                <a:lnSpc>
                  <a:spcPts val="6500"/>
                </a:lnSpc>
              </a:pPr>
              <a:r>
                <a:rPr lang="en-US" sz="5187">
                  <a:solidFill>
                    <a:srgbClr val="9998FF"/>
                  </a:solidFill>
                  <a:latin typeface="Muli"/>
                  <a:ea typeface="Muli"/>
                  <a:cs typeface="Muli"/>
                  <a:sym typeface="Muli"/>
                </a:rPr>
                <a:t>Thiết Kế Cơ Sở Dữ Liệu</a:t>
              </a:r>
            </a:p>
          </p:txBody>
        </p:sp>
      </p:grpSp>
      <p:sp>
        <p:nvSpPr>
          <p:cNvPr name="Freeform 9" id="9" descr="preencoded.png"/>
          <p:cNvSpPr/>
          <p:nvPr/>
        </p:nvSpPr>
        <p:spPr>
          <a:xfrm flipH="false" flipV="false" rot="0">
            <a:off x="882402" y="2028230"/>
            <a:ext cx="1260722" cy="1512838"/>
          </a:xfrm>
          <a:custGeom>
            <a:avLst/>
            <a:gdLst/>
            <a:ahLst/>
            <a:cxnLst/>
            <a:rect r="r" b="b" t="t" l="l"/>
            <a:pathLst>
              <a:path h="1512838" w="1260722">
                <a:moveTo>
                  <a:pt x="0" y="0"/>
                </a:moveTo>
                <a:lnTo>
                  <a:pt x="1260723" y="0"/>
                </a:lnTo>
                <a:lnTo>
                  <a:pt x="1260723" y="1512837"/>
                </a:lnTo>
                <a:lnTo>
                  <a:pt x="0" y="1512837"/>
                </a:lnTo>
                <a:lnTo>
                  <a:pt x="0" y="0"/>
                </a:lnTo>
                <a:close/>
              </a:path>
            </a:pathLst>
          </a:custGeom>
          <a:blipFill>
            <a:blip r:embed="rId3"/>
            <a:stretch>
              <a:fillRect l="0" t="-190" r="0" b="-190"/>
            </a:stretch>
          </a:blipFill>
        </p:spPr>
      </p:sp>
      <p:grpSp>
        <p:nvGrpSpPr>
          <p:cNvPr name="Group 10" id="10"/>
          <p:cNvGrpSpPr/>
          <p:nvPr/>
        </p:nvGrpSpPr>
        <p:grpSpPr>
          <a:xfrm rot="0">
            <a:off x="2521297" y="2280345"/>
            <a:ext cx="14884301" cy="403324"/>
            <a:chOff x="0" y="0"/>
            <a:chExt cx="19845735" cy="537765"/>
          </a:xfrm>
        </p:grpSpPr>
        <p:sp>
          <p:nvSpPr>
            <p:cNvPr name="Freeform 11" id="11"/>
            <p:cNvSpPr/>
            <p:nvPr/>
          </p:nvSpPr>
          <p:spPr>
            <a:xfrm flipH="false" flipV="false" rot="0">
              <a:off x="0" y="0"/>
              <a:ext cx="19845734" cy="537765"/>
            </a:xfrm>
            <a:custGeom>
              <a:avLst/>
              <a:gdLst/>
              <a:ahLst/>
              <a:cxnLst/>
              <a:rect r="r" b="b" t="t" l="l"/>
              <a:pathLst>
                <a:path h="537765" w="19845734">
                  <a:moveTo>
                    <a:pt x="0" y="0"/>
                  </a:moveTo>
                  <a:lnTo>
                    <a:pt x="19845734" y="0"/>
                  </a:lnTo>
                  <a:lnTo>
                    <a:pt x="19845734" y="537765"/>
                  </a:lnTo>
                  <a:lnTo>
                    <a:pt x="0" y="537765"/>
                  </a:lnTo>
                  <a:close/>
                </a:path>
              </a:pathLst>
            </a:custGeom>
            <a:solidFill>
              <a:srgbClr val="000000">
                <a:alpha val="0"/>
              </a:srgbClr>
            </a:solidFill>
          </p:spPr>
        </p:sp>
        <p:sp>
          <p:nvSpPr>
            <p:cNvPr name="TextBox 12" id="12"/>
            <p:cNvSpPr txBox="true"/>
            <p:nvPr/>
          </p:nvSpPr>
          <p:spPr>
            <a:xfrm>
              <a:off x="0" y="-85725"/>
              <a:ext cx="19845735" cy="623490"/>
            </a:xfrm>
            <a:prstGeom prst="rect">
              <a:avLst/>
            </a:prstGeom>
          </p:spPr>
          <p:txBody>
            <a:bodyPr anchor="t" rtlCol="false" tIns="0" lIns="0" bIns="0" rIns="0"/>
            <a:lstStyle/>
            <a:p>
              <a:pPr algn="l">
                <a:lnSpc>
                  <a:spcPts val="3125"/>
                </a:lnSpc>
              </a:pPr>
              <a:r>
                <a:rPr lang="en-US" sz="1937">
                  <a:solidFill>
                    <a:srgbClr val="EEEFF5"/>
                  </a:solidFill>
                  <a:latin typeface="Muli"/>
                  <a:ea typeface="Muli"/>
                  <a:cs typeface="Muli"/>
                  <a:sym typeface="Muli"/>
                </a:rPr>
                <a:t>users: thông tin người dùng.</a:t>
              </a:r>
            </a:p>
          </p:txBody>
        </p:sp>
      </p:grpSp>
      <p:sp>
        <p:nvSpPr>
          <p:cNvPr name="Freeform 13" id="13" descr="preencoded.png"/>
          <p:cNvSpPr/>
          <p:nvPr/>
        </p:nvSpPr>
        <p:spPr>
          <a:xfrm flipH="false" flipV="false" rot="0">
            <a:off x="882402" y="3541067"/>
            <a:ext cx="1260722" cy="1512838"/>
          </a:xfrm>
          <a:custGeom>
            <a:avLst/>
            <a:gdLst/>
            <a:ahLst/>
            <a:cxnLst/>
            <a:rect r="r" b="b" t="t" l="l"/>
            <a:pathLst>
              <a:path h="1512838" w="1260722">
                <a:moveTo>
                  <a:pt x="0" y="0"/>
                </a:moveTo>
                <a:lnTo>
                  <a:pt x="1260723" y="0"/>
                </a:lnTo>
                <a:lnTo>
                  <a:pt x="1260723" y="1512838"/>
                </a:lnTo>
                <a:lnTo>
                  <a:pt x="0" y="1512838"/>
                </a:lnTo>
                <a:lnTo>
                  <a:pt x="0" y="0"/>
                </a:lnTo>
                <a:close/>
              </a:path>
            </a:pathLst>
          </a:custGeom>
          <a:blipFill>
            <a:blip r:embed="rId4"/>
            <a:stretch>
              <a:fillRect l="0" t="-190" r="0" b="-190"/>
            </a:stretch>
          </a:blipFill>
        </p:spPr>
      </p:sp>
      <p:grpSp>
        <p:nvGrpSpPr>
          <p:cNvPr name="Group 14" id="14"/>
          <p:cNvGrpSpPr/>
          <p:nvPr/>
        </p:nvGrpSpPr>
        <p:grpSpPr>
          <a:xfrm rot="0">
            <a:off x="2521297" y="3793182"/>
            <a:ext cx="14884301" cy="403324"/>
            <a:chOff x="0" y="0"/>
            <a:chExt cx="19845735" cy="537765"/>
          </a:xfrm>
        </p:grpSpPr>
        <p:sp>
          <p:nvSpPr>
            <p:cNvPr name="Freeform 15" id="15"/>
            <p:cNvSpPr/>
            <p:nvPr/>
          </p:nvSpPr>
          <p:spPr>
            <a:xfrm flipH="false" flipV="false" rot="0">
              <a:off x="0" y="0"/>
              <a:ext cx="19845734" cy="537765"/>
            </a:xfrm>
            <a:custGeom>
              <a:avLst/>
              <a:gdLst/>
              <a:ahLst/>
              <a:cxnLst/>
              <a:rect r="r" b="b" t="t" l="l"/>
              <a:pathLst>
                <a:path h="537765" w="19845734">
                  <a:moveTo>
                    <a:pt x="0" y="0"/>
                  </a:moveTo>
                  <a:lnTo>
                    <a:pt x="19845734" y="0"/>
                  </a:lnTo>
                  <a:lnTo>
                    <a:pt x="19845734" y="537765"/>
                  </a:lnTo>
                  <a:lnTo>
                    <a:pt x="0" y="537765"/>
                  </a:lnTo>
                  <a:close/>
                </a:path>
              </a:pathLst>
            </a:custGeom>
            <a:solidFill>
              <a:srgbClr val="000000">
                <a:alpha val="0"/>
              </a:srgbClr>
            </a:solidFill>
          </p:spPr>
        </p:sp>
        <p:sp>
          <p:nvSpPr>
            <p:cNvPr name="TextBox 16" id="16"/>
            <p:cNvSpPr txBox="true"/>
            <p:nvPr/>
          </p:nvSpPr>
          <p:spPr>
            <a:xfrm>
              <a:off x="0" y="-85725"/>
              <a:ext cx="19845735" cy="623490"/>
            </a:xfrm>
            <a:prstGeom prst="rect">
              <a:avLst/>
            </a:prstGeom>
          </p:spPr>
          <p:txBody>
            <a:bodyPr anchor="t" rtlCol="false" tIns="0" lIns="0" bIns="0" rIns="0"/>
            <a:lstStyle/>
            <a:p>
              <a:pPr algn="l">
                <a:lnSpc>
                  <a:spcPts val="3125"/>
                </a:lnSpc>
              </a:pPr>
              <a:r>
                <a:rPr lang="en-US" sz="1937">
                  <a:solidFill>
                    <a:srgbClr val="EEEFF5"/>
                  </a:solidFill>
                  <a:latin typeface="Muli"/>
                  <a:ea typeface="Muli"/>
                  <a:cs typeface="Muli"/>
                  <a:sym typeface="Muli"/>
                </a:rPr>
                <a:t>novels: thông tin truyện và thuộc tính tác giả.</a:t>
              </a:r>
            </a:p>
          </p:txBody>
        </p:sp>
      </p:grpSp>
      <p:sp>
        <p:nvSpPr>
          <p:cNvPr name="Freeform 17" id="17" descr="preencoded.png"/>
          <p:cNvSpPr/>
          <p:nvPr/>
        </p:nvSpPr>
        <p:spPr>
          <a:xfrm flipH="false" flipV="false" rot="0">
            <a:off x="882402" y="5053905"/>
            <a:ext cx="1260722" cy="1512838"/>
          </a:xfrm>
          <a:custGeom>
            <a:avLst/>
            <a:gdLst/>
            <a:ahLst/>
            <a:cxnLst/>
            <a:rect r="r" b="b" t="t" l="l"/>
            <a:pathLst>
              <a:path h="1512838" w="1260722">
                <a:moveTo>
                  <a:pt x="0" y="0"/>
                </a:moveTo>
                <a:lnTo>
                  <a:pt x="1260723" y="0"/>
                </a:lnTo>
                <a:lnTo>
                  <a:pt x="1260723" y="1512837"/>
                </a:lnTo>
                <a:lnTo>
                  <a:pt x="0" y="1512837"/>
                </a:lnTo>
                <a:lnTo>
                  <a:pt x="0" y="0"/>
                </a:lnTo>
                <a:close/>
              </a:path>
            </a:pathLst>
          </a:custGeom>
          <a:blipFill>
            <a:blip r:embed="rId5"/>
            <a:stretch>
              <a:fillRect l="0" t="-190" r="0" b="-190"/>
            </a:stretch>
          </a:blipFill>
        </p:spPr>
      </p:sp>
      <p:grpSp>
        <p:nvGrpSpPr>
          <p:cNvPr name="Group 18" id="18"/>
          <p:cNvGrpSpPr/>
          <p:nvPr/>
        </p:nvGrpSpPr>
        <p:grpSpPr>
          <a:xfrm rot="0">
            <a:off x="2521297" y="5306020"/>
            <a:ext cx="14884301" cy="403324"/>
            <a:chOff x="0" y="0"/>
            <a:chExt cx="19845735" cy="537765"/>
          </a:xfrm>
        </p:grpSpPr>
        <p:sp>
          <p:nvSpPr>
            <p:cNvPr name="Freeform 19" id="19"/>
            <p:cNvSpPr/>
            <p:nvPr/>
          </p:nvSpPr>
          <p:spPr>
            <a:xfrm flipH="false" flipV="false" rot="0">
              <a:off x="0" y="0"/>
              <a:ext cx="19845734" cy="537765"/>
            </a:xfrm>
            <a:custGeom>
              <a:avLst/>
              <a:gdLst/>
              <a:ahLst/>
              <a:cxnLst/>
              <a:rect r="r" b="b" t="t" l="l"/>
              <a:pathLst>
                <a:path h="537765" w="19845734">
                  <a:moveTo>
                    <a:pt x="0" y="0"/>
                  </a:moveTo>
                  <a:lnTo>
                    <a:pt x="19845734" y="0"/>
                  </a:lnTo>
                  <a:lnTo>
                    <a:pt x="19845734" y="537765"/>
                  </a:lnTo>
                  <a:lnTo>
                    <a:pt x="0" y="537765"/>
                  </a:lnTo>
                  <a:close/>
                </a:path>
              </a:pathLst>
            </a:custGeom>
            <a:solidFill>
              <a:srgbClr val="000000">
                <a:alpha val="0"/>
              </a:srgbClr>
            </a:solidFill>
          </p:spPr>
        </p:sp>
        <p:sp>
          <p:nvSpPr>
            <p:cNvPr name="TextBox 20" id="20"/>
            <p:cNvSpPr txBox="true"/>
            <p:nvPr/>
          </p:nvSpPr>
          <p:spPr>
            <a:xfrm>
              <a:off x="0" y="-85725"/>
              <a:ext cx="19845735" cy="623490"/>
            </a:xfrm>
            <a:prstGeom prst="rect">
              <a:avLst/>
            </a:prstGeom>
          </p:spPr>
          <p:txBody>
            <a:bodyPr anchor="t" rtlCol="false" tIns="0" lIns="0" bIns="0" rIns="0"/>
            <a:lstStyle/>
            <a:p>
              <a:pPr algn="l">
                <a:lnSpc>
                  <a:spcPts val="3125"/>
                </a:lnSpc>
              </a:pPr>
              <a:r>
                <a:rPr lang="en-US" sz="1937">
                  <a:solidFill>
                    <a:srgbClr val="EEEFF5"/>
                  </a:solidFill>
                  <a:latin typeface="Muli"/>
                  <a:ea typeface="Muli"/>
                  <a:cs typeface="Muli"/>
                  <a:sym typeface="Muli"/>
                </a:rPr>
                <a:t>chapters: chi tiết từng chương.</a:t>
              </a:r>
            </a:p>
          </p:txBody>
        </p:sp>
      </p:grpSp>
      <p:sp>
        <p:nvSpPr>
          <p:cNvPr name="Freeform 21" id="21" descr="preencoded.png"/>
          <p:cNvSpPr/>
          <p:nvPr/>
        </p:nvSpPr>
        <p:spPr>
          <a:xfrm flipH="false" flipV="false" rot="0">
            <a:off x="882402" y="6566744"/>
            <a:ext cx="1260722" cy="1512838"/>
          </a:xfrm>
          <a:custGeom>
            <a:avLst/>
            <a:gdLst/>
            <a:ahLst/>
            <a:cxnLst/>
            <a:rect r="r" b="b" t="t" l="l"/>
            <a:pathLst>
              <a:path h="1512838" w="1260722">
                <a:moveTo>
                  <a:pt x="0" y="0"/>
                </a:moveTo>
                <a:lnTo>
                  <a:pt x="1260723" y="0"/>
                </a:lnTo>
                <a:lnTo>
                  <a:pt x="1260723" y="1512837"/>
                </a:lnTo>
                <a:lnTo>
                  <a:pt x="0" y="1512837"/>
                </a:lnTo>
                <a:lnTo>
                  <a:pt x="0" y="0"/>
                </a:lnTo>
                <a:close/>
              </a:path>
            </a:pathLst>
          </a:custGeom>
          <a:blipFill>
            <a:blip r:embed="rId6"/>
            <a:stretch>
              <a:fillRect l="0" t="-190" r="0" b="-190"/>
            </a:stretch>
          </a:blipFill>
        </p:spPr>
      </p:sp>
      <p:grpSp>
        <p:nvGrpSpPr>
          <p:cNvPr name="Group 22" id="22"/>
          <p:cNvGrpSpPr/>
          <p:nvPr/>
        </p:nvGrpSpPr>
        <p:grpSpPr>
          <a:xfrm rot="0">
            <a:off x="2521297" y="6818859"/>
            <a:ext cx="14884301" cy="403324"/>
            <a:chOff x="0" y="0"/>
            <a:chExt cx="19845735" cy="537765"/>
          </a:xfrm>
        </p:grpSpPr>
        <p:sp>
          <p:nvSpPr>
            <p:cNvPr name="Freeform 23" id="23"/>
            <p:cNvSpPr/>
            <p:nvPr/>
          </p:nvSpPr>
          <p:spPr>
            <a:xfrm flipH="false" flipV="false" rot="0">
              <a:off x="0" y="0"/>
              <a:ext cx="19845734" cy="537765"/>
            </a:xfrm>
            <a:custGeom>
              <a:avLst/>
              <a:gdLst/>
              <a:ahLst/>
              <a:cxnLst/>
              <a:rect r="r" b="b" t="t" l="l"/>
              <a:pathLst>
                <a:path h="537765" w="19845734">
                  <a:moveTo>
                    <a:pt x="0" y="0"/>
                  </a:moveTo>
                  <a:lnTo>
                    <a:pt x="19845734" y="0"/>
                  </a:lnTo>
                  <a:lnTo>
                    <a:pt x="19845734" y="537765"/>
                  </a:lnTo>
                  <a:lnTo>
                    <a:pt x="0" y="537765"/>
                  </a:lnTo>
                  <a:close/>
                </a:path>
              </a:pathLst>
            </a:custGeom>
            <a:solidFill>
              <a:srgbClr val="000000">
                <a:alpha val="0"/>
              </a:srgbClr>
            </a:solidFill>
          </p:spPr>
        </p:sp>
        <p:sp>
          <p:nvSpPr>
            <p:cNvPr name="TextBox 24" id="24"/>
            <p:cNvSpPr txBox="true"/>
            <p:nvPr/>
          </p:nvSpPr>
          <p:spPr>
            <a:xfrm>
              <a:off x="0" y="-85725"/>
              <a:ext cx="19845735" cy="623490"/>
            </a:xfrm>
            <a:prstGeom prst="rect">
              <a:avLst/>
            </a:prstGeom>
          </p:spPr>
          <p:txBody>
            <a:bodyPr anchor="t" rtlCol="false" tIns="0" lIns="0" bIns="0" rIns="0"/>
            <a:lstStyle/>
            <a:p>
              <a:pPr algn="l">
                <a:lnSpc>
                  <a:spcPts val="3125"/>
                </a:lnSpc>
              </a:pPr>
              <a:r>
                <a:rPr lang="en-US" sz="1937">
                  <a:solidFill>
                    <a:srgbClr val="EEEFF5"/>
                  </a:solidFill>
                  <a:latin typeface="Muli"/>
                  <a:ea typeface="Muli"/>
                  <a:cs typeface="Muli"/>
                  <a:sym typeface="Muli"/>
                </a:rPr>
                <a:t>tags &amp; novel_tags: quản lý thẻ và gắn thẻ cho truyện.</a:t>
              </a:r>
            </a:p>
          </p:txBody>
        </p:sp>
      </p:grpSp>
      <p:sp>
        <p:nvSpPr>
          <p:cNvPr name="Freeform 25" id="25" descr="preencoded.png"/>
          <p:cNvSpPr/>
          <p:nvPr/>
        </p:nvSpPr>
        <p:spPr>
          <a:xfrm flipH="false" flipV="false" rot="0">
            <a:off x="882402" y="8079581"/>
            <a:ext cx="1260722" cy="1512838"/>
          </a:xfrm>
          <a:custGeom>
            <a:avLst/>
            <a:gdLst/>
            <a:ahLst/>
            <a:cxnLst/>
            <a:rect r="r" b="b" t="t" l="l"/>
            <a:pathLst>
              <a:path h="1512838" w="1260722">
                <a:moveTo>
                  <a:pt x="0" y="0"/>
                </a:moveTo>
                <a:lnTo>
                  <a:pt x="1260723" y="0"/>
                </a:lnTo>
                <a:lnTo>
                  <a:pt x="1260723" y="1512838"/>
                </a:lnTo>
                <a:lnTo>
                  <a:pt x="0" y="1512838"/>
                </a:lnTo>
                <a:lnTo>
                  <a:pt x="0" y="0"/>
                </a:lnTo>
                <a:close/>
              </a:path>
            </a:pathLst>
          </a:custGeom>
          <a:blipFill>
            <a:blip r:embed="rId7"/>
            <a:stretch>
              <a:fillRect l="0" t="-190" r="0" b="-190"/>
            </a:stretch>
          </a:blipFill>
        </p:spPr>
      </p:sp>
      <p:grpSp>
        <p:nvGrpSpPr>
          <p:cNvPr name="Group 26" id="26"/>
          <p:cNvGrpSpPr/>
          <p:nvPr/>
        </p:nvGrpSpPr>
        <p:grpSpPr>
          <a:xfrm rot="0">
            <a:off x="2521297" y="8331696"/>
            <a:ext cx="14884301" cy="403324"/>
            <a:chOff x="0" y="0"/>
            <a:chExt cx="19845735" cy="537765"/>
          </a:xfrm>
        </p:grpSpPr>
        <p:sp>
          <p:nvSpPr>
            <p:cNvPr name="Freeform 27" id="27"/>
            <p:cNvSpPr/>
            <p:nvPr/>
          </p:nvSpPr>
          <p:spPr>
            <a:xfrm flipH="false" flipV="false" rot="0">
              <a:off x="0" y="0"/>
              <a:ext cx="19845734" cy="537765"/>
            </a:xfrm>
            <a:custGeom>
              <a:avLst/>
              <a:gdLst/>
              <a:ahLst/>
              <a:cxnLst/>
              <a:rect r="r" b="b" t="t" l="l"/>
              <a:pathLst>
                <a:path h="537765" w="19845734">
                  <a:moveTo>
                    <a:pt x="0" y="0"/>
                  </a:moveTo>
                  <a:lnTo>
                    <a:pt x="19845734" y="0"/>
                  </a:lnTo>
                  <a:lnTo>
                    <a:pt x="19845734" y="537765"/>
                  </a:lnTo>
                  <a:lnTo>
                    <a:pt x="0" y="537765"/>
                  </a:lnTo>
                  <a:close/>
                </a:path>
              </a:pathLst>
            </a:custGeom>
            <a:solidFill>
              <a:srgbClr val="000000">
                <a:alpha val="0"/>
              </a:srgbClr>
            </a:solidFill>
          </p:spPr>
        </p:sp>
        <p:sp>
          <p:nvSpPr>
            <p:cNvPr name="TextBox 28" id="28"/>
            <p:cNvSpPr txBox="true"/>
            <p:nvPr/>
          </p:nvSpPr>
          <p:spPr>
            <a:xfrm>
              <a:off x="0" y="-85725"/>
              <a:ext cx="19845735" cy="623490"/>
            </a:xfrm>
            <a:prstGeom prst="rect">
              <a:avLst/>
            </a:prstGeom>
          </p:spPr>
          <p:txBody>
            <a:bodyPr anchor="t" rtlCol="false" tIns="0" lIns="0" bIns="0" rIns="0"/>
            <a:lstStyle/>
            <a:p>
              <a:pPr algn="l">
                <a:lnSpc>
                  <a:spcPts val="3125"/>
                </a:lnSpc>
              </a:pPr>
              <a:r>
                <a:rPr lang="en-US" sz="1937">
                  <a:solidFill>
                    <a:srgbClr val="EEEFF5"/>
                  </a:solidFill>
                  <a:latin typeface="Muli"/>
                  <a:ea typeface="Muli"/>
                  <a:cs typeface="Muli"/>
                  <a:sym typeface="Muli"/>
                </a:rPr>
                <a:t>user_follows: theo dõi người dùng đối với truyện yêu thích.</a:t>
              </a:r>
            </a:p>
          </p:txBody>
        </p:sp>
      </p:grpSp>
      <p:sp>
        <p:nvSpPr>
          <p:cNvPr name="Freeform 29" id="29"/>
          <p:cNvSpPr/>
          <p:nvPr/>
        </p:nvSpPr>
        <p:spPr>
          <a:xfrm flipH="false" flipV="false" rot="0">
            <a:off x="8804270" y="2205377"/>
            <a:ext cx="8455030" cy="5876246"/>
          </a:xfrm>
          <a:custGeom>
            <a:avLst/>
            <a:gdLst/>
            <a:ahLst/>
            <a:cxnLst/>
            <a:rect r="r" b="b" t="t" l="l"/>
            <a:pathLst>
              <a:path h="5876246" w="8455030">
                <a:moveTo>
                  <a:pt x="0" y="0"/>
                </a:moveTo>
                <a:lnTo>
                  <a:pt x="8455030" y="0"/>
                </a:lnTo>
                <a:lnTo>
                  <a:pt x="8455030" y="5876246"/>
                </a:lnTo>
                <a:lnTo>
                  <a:pt x="0" y="5876246"/>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6" id="6"/>
          <p:cNvGrpSpPr/>
          <p:nvPr/>
        </p:nvGrpSpPr>
        <p:grpSpPr>
          <a:xfrm rot="0">
            <a:off x="947886" y="1050726"/>
            <a:ext cx="15596616" cy="1112996"/>
            <a:chOff x="0" y="0"/>
            <a:chExt cx="20795488" cy="1483995"/>
          </a:xfrm>
        </p:grpSpPr>
        <p:sp>
          <p:nvSpPr>
            <p:cNvPr name="Freeform 7" id="7"/>
            <p:cNvSpPr/>
            <p:nvPr/>
          </p:nvSpPr>
          <p:spPr>
            <a:xfrm flipH="false" flipV="false" rot="0">
              <a:off x="0" y="0"/>
              <a:ext cx="20795489" cy="1483995"/>
            </a:xfrm>
            <a:custGeom>
              <a:avLst/>
              <a:gdLst/>
              <a:ahLst/>
              <a:cxnLst/>
              <a:rect r="r" b="b" t="t" l="l"/>
              <a:pathLst>
                <a:path h="1483995" w="20795489">
                  <a:moveTo>
                    <a:pt x="0" y="0"/>
                  </a:moveTo>
                  <a:lnTo>
                    <a:pt x="20795489" y="0"/>
                  </a:lnTo>
                  <a:lnTo>
                    <a:pt x="20795489" y="1483995"/>
                  </a:lnTo>
                  <a:lnTo>
                    <a:pt x="0" y="1483995"/>
                  </a:lnTo>
                  <a:close/>
                </a:path>
              </a:pathLst>
            </a:custGeom>
            <a:solidFill>
              <a:srgbClr val="000000">
                <a:alpha val="0"/>
              </a:srgbClr>
            </a:solidFill>
          </p:spPr>
        </p:sp>
        <p:sp>
          <p:nvSpPr>
            <p:cNvPr name="TextBox 8" id="8"/>
            <p:cNvSpPr txBox="true"/>
            <p:nvPr/>
          </p:nvSpPr>
          <p:spPr>
            <a:xfrm>
              <a:off x="0" y="-47625"/>
              <a:ext cx="20795488" cy="1531620"/>
            </a:xfrm>
            <a:prstGeom prst="rect">
              <a:avLst/>
            </a:prstGeom>
          </p:spPr>
          <p:txBody>
            <a:bodyPr anchor="t" rtlCol="false" tIns="0" lIns="0" bIns="0" rIns="0"/>
            <a:lstStyle/>
            <a:p>
              <a:pPr algn="l">
                <a:lnSpc>
                  <a:spcPts val="7000"/>
                </a:lnSpc>
              </a:pPr>
              <a:r>
                <a:rPr lang="en-US" b="true" sz="5562" spc="-61">
                  <a:solidFill>
                    <a:srgbClr val="9998FF"/>
                  </a:solidFill>
                  <a:latin typeface="Muli Bold"/>
                  <a:ea typeface="Muli Bold"/>
                  <a:cs typeface="Muli Bold"/>
                  <a:sym typeface="Muli Bold"/>
                </a:rPr>
                <a:t>Kết Quả Sản Phẩm &amp; Giao Diện Người Dùng</a:t>
              </a:r>
            </a:p>
          </p:txBody>
        </p:sp>
      </p:grpSp>
      <p:grpSp>
        <p:nvGrpSpPr>
          <p:cNvPr name="Group 9" id="9"/>
          <p:cNvGrpSpPr/>
          <p:nvPr/>
        </p:nvGrpSpPr>
        <p:grpSpPr>
          <a:xfrm rot="0">
            <a:off x="947886" y="7761535"/>
            <a:ext cx="3563391" cy="545465"/>
            <a:chOff x="0" y="0"/>
            <a:chExt cx="4751188" cy="727287"/>
          </a:xfrm>
        </p:grpSpPr>
        <p:sp>
          <p:nvSpPr>
            <p:cNvPr name="Freeform 10" id="10"/>
            <p:cNvSpPr/>
            <p:nvPr/>
          </p:nvSpPr>
          <p:spPr>
            <a:xfrm flipH="false" flipV="false" rot="0">
              <a:off x="0" y="0"/>
              <a:ext cx="4751188" cy="727287"/>
            </a:xfrm>
            <a:custGeom>
              <a:avLst/>
              <a:gdLst/>
              <a:ahLst/>
              <a:cxnLst/>
              <a:rect r="r" b="b" t="t" l="l"/>
              <a:pathLst>
                <a:path h="727287" w="4751188">
                  <a:moveTo>
                    <a:pt x="0" y="0"/>
                  </a:moveTo>
                  <a:lnTo>
                    <a:pt x="4751188" y="0"/>
                  </a:lnTo>
                  <a:lnTo>
                    <a:pt x="4751188" y="727287"/>
                  </a:lnTo>
                  <a:lnTo>
                    <a:pt x="0" y="727287"/>
                  </a:lnTo>
                  <a:close/>
                </a:path>
              </a:pathLst>
            </a:custGeom>
            <a:solidFill>
              <a:srgbClr val="000000">
                <a:alpha val="0"/>
              </a:srgbClr>
            </a:solidFill>
          </p:spPr>
        </p:sp>
        <p:sp>
          <p:nvSpPr>
            <p:cNvPr name="TextBox 11" id="11"/>
            <p:cNvSpPr txBox="true"/>
            <p:nvPr/>
          </p:nvSpPr>
          <p:spPr>
            <a:xfrm>
              <a:off x="0" y="-28575"/>
              <a:ext cx="4751188" cy="755862"/>
            </a:xfrm>
            <a:prstGeom prst="rect">
              <a:avLst/>
            </a:prstGeom>
          </p:spPr>
          <p:txBody>
            <a:bodyPr anchor="t" rtlCol="false" tIns="0" lIns="0" bIns="0" rIns="0"/>
            <a:lstStyle/>
            <a:p>
              <a:pPr algn="l">
                <a:lnSpc>
                  <a:spcPts val="3500"/>
                </a:lnSpc>
              </a:pPr>
              <a:r>
                <a:rPr lang="en-US" sz="2750">
                  <a:solidFill>
                    <a:srgbClr val="EEEFF5"/>
                  </a:solidFill>
                  <a:latin typeface="Muli"/>
                  <a:ea typeface="Muli"/>
                  <a:cs typeface="Muli"/>
                  <a:sym typeface="Muli"/>
                </a:rPr>
                <a:t>Giao diện chính</a:t>
              </a:r>
            </a:p>
          </p:txBody>
        </p:sp>
      </p:grpSp>
      <p:grpSp>
        <p:nvGrpSpPr>
          <p:cNvPr name="Group 12" id="12"/>
          <p:cNvGrpSpPr/>
          <p:nvPr/>
        </p:nvGrpSpPr>
        <p:grpSpPr>
          <a:xfrm rot="0">
            <a:off x="947886" y="8369201"/>
            <a:ext cx="7992964" cy="433388"/>
            <a:chOff x="0" y="0"/>
            <a:chExt cx="10657285" cy="577850"/>
          </a:xfrm>
        </p:grpSpPr>
        <p:sp>
          <p:nvSpPr>
            <p:cNvPr name="Freeform 13" id="13"/>
            <p:cNvSpPr/>
            <p:nvPr/>
          </p:nvSpPr>
          <p:spPr>
            <a:xfrm flipH="false" flipV="false" rot="0">
              <a:off x="0" y="0"/>
              <a:ext cx="10657285" cy="577850"/>
            </a:xfrm>
            <a:custGeom>
              <a:avLst/>
              <a:gdLst/>
              <a:ahLst/>
              <a:cxnLst/>
              <a:rect r="r" b="b" t="t" l="l"/>
              <a:pathLst>
                <a:path h="577850" w="10657285">
                  <a:moveTo>
                    <a:pt x="0" y="0"/>
                  </a:moveTo>
                  <a:lnTo>
                    <a:pt x="10657285" y="0"/>
                  </a:lnTo>
                  <a:lnTo>
                    <a:pt x="10657285" y="577850"/>
                  </a:lnTo>
                  <a:lnTo>
                    <a:pt x="0" y="577850"/>
                  </a:lnTo>
                  <a:close/>
                </a:path>
              </a:pathLst>
            </a:custGeom>
            <a:solidFill>
              <a:srgbClr val="000000">
                <a:alpha val="0"/>
              </a:srgbClr>
            </a:solidFill>
          </p:spPr>
        </p:sp>
        <p:sp>
          <p:nvSpPr>
            <p:cNvPr name="TextBox 14" id="14"/>
            <p:cNvSpPr txBox="true"/>
            <p:nvPr/>
          </p:nvSpPr>
          <p:spPr>
            <a:xfrm>
              <a:off x="0" y="-76200"/>
              <a:ext cx="10657285" cy="654050"/>
            </a:xfrm>
            <a:prstGeom prst="rect">
              <a:avLst/>
            </a:prstGeom>
          </p:spPr>
          <p:txBody>
            <a:bodyPr anchor="t" rtlCol="false" tIns="0" lIns="0" bIns="0" rIns="0"/>
            <a:lstStyle/>
            <a:p>
              <a:pPr algn="l">
                <a:lnSpc>
                  <a:spcPts val="3374"/>
                </a:lnSpc>
              </a:pPr>
              <a:r>
                <a:rPr lang="en-US" sz="2125">
                  <a:solidFill>
                    <a:srgbClr val="EEEFF5"/>
                  </a:solidFill>
                  <a:latin typeface="Muli"/>
                  <a:ea typeface="Muli"/>
                  <a:cs typeface="Muli"/>
                  <a:sym typeface="Muli"/>
                </a:rPr>
                <a:t>Trang chủ với thiết kế hiện đại, thân thiện.</a:t>
              </a:r>
            </a:p>
          </p:txBody>
        </p:sp>
      </p:grpSp>
      <p:grpSp>
        <p:nvGrpSpPr>
          <p:cNvPr name="Group 15" id="15"/>
          <p:cNvGrpSpPr/>
          <p:nvPr/>
        </p:nvGrpSpPr>
        <p:grpSpPr>
          <a:xfrm rot="0">
            <a:off x="9347001" y="7761684"/>
            <a:ext cx="3563391" cy="545465"/>
            <a:chOff x="0" y="0"/>
            <a:chExt cx="4751188" cy="727287"/>
          </a:xfrm>
        </p:grpSpPr>
        <p:sp>
          <p:nvSpPr>
            <p:cNvPr name="Freeform 16" id="16"/>
            <p:cNvSpPr/>
            <p:nvPr/>
          </p:nvSpPr>
          <p:spPr>
            <a:xfrm flipH="false" flipV="false" rot="0">
              <a:off x="0" y="0"/>
              <a:ext cx="4751188" cy="727287"/>
            </a:xfrm>
            <a:custGeom>
              <a:avLst/>
              <a:gdLst/>
              <a:ahLst/>
              <a:cxnLst/>
              <a:rect r="r" b="b" t="t" l="l"/>
              <a:pathLst>
                <a:path h="727287" w="4751188">
                  <a:moveTo>
                    <a:pt x="0" y="0"/>
                  </a:moveTo>
                  <a:lnTo>
                    <a:pt x="4751188" y="0"/>
                  </a:lnTo>
                  <a:lnTo>
                    <a:pt x="4751188" y="727287"/>
                  </a:lnTo>
                  <a:lnTo>
                    <a:pt x="0" y="727287"/>
                  </a:lnTo>
                  <a:close/>
                </a:path>
              </a:pathLst>
            </a:custGeom>
            <a:solidFill>
              <a:srgbClr val="000000">
                <a:alpha val="0"/>
              </a:srgbClr>
            </a:solidFill>
          </p:spPr>
        </p:sp>
        <p:sp>
          <p:nvSpPr>
            <p:cNvPr name="TextBox 17" id="17"/>
            <p:cNvSpPr txBox="true"/>
            <p:nvPr/>
          </p:nvSpPr>
          <p:spPr>
            <a:xfrm>
              <a:off x="0" y="-28575"/>
              <a:ext cx="4751188" cy="755862"/>
            </a:xfrm>
            <a:prstGeom prst="rect">
              <a:avLst/>
            </a:prstGeom>
          </p:spPr>
          <p:txBody>
            <a:bodyPr anchor="t" rtlCol="false" tIns="0" lIns="0" bIns="0" rIns="0"/>
            <a:lstStyle/>
            <a:p>
              <a:pPr algn="l">
                <a:lnSpc>
                  <a:spcPts val="3500"/>
                </a:lnSpc>
              </a:pPr>
              <a:r>
                <a:rPr lang="en-US" sz="2750">
                  <a:solidFill>
                    <a:srgbClr val="EEEFF5"/>
                  </a:solidFill>
                  <a:latin typeface="Muli"/>
                  <a:ea typeface="Muli"/>
                  <a:cs typeface="Muli"/>
                  <a:sym typeface="Muli"/>
                </a:rPr>
                <a:t>Giao diện phụ</a:t>
              </a:r>
            </a:p>
          </p:txBody>
        </p:sp>
      </p:grpSp>
      <p:grpSp>
        <p:nvGrpSpPr>
          <p:cNvPr name="Group 18" id="18"/>
          <p:cNvGrpSpPr/>
          <p:nvPr/>
        </p:nvGrpSpPr>
        <p:grpSpPr>
          <a:xfrm rot="0">
            <a:off x="9347001" y="8369350"/>
            <a:ext cx="7993112" cy="866775"/>
            <a:chOff x="0" y="0"/>
            <a:chExt cx="10657483" cy="1155700"/>
          </a:xfrm>
        </p:grpSpPr>
        <p:sp>
          <p:nvSpPr>
            <p:cNvPr name="Freeform 19" id="19"/>
            <p:cNvSpPr/>
            <p:nvPr/>
          </p:nvSpPr>
          <p:spPr>
            <a:xfrm flipH="false" flipV="false" rot="0">
              <a:off x="0" y="0"/>
              <a:ext cx="10657484" cy="1155700"/>
            </a:xfrm>
            <a:custGeom>
              <a:avLst/>
              <a:gdLst/>
              <a:ahLst/>
              <a:cxnLst/>
              <a:rect r="r" b="b" t="t" l="l"/>
              <a:pathLst>
                <a:path h="1155700" w="10657484">
                  <a:moveTo>
                    <a:pt x="0" y="0"/>
                  </a:moveTo>
                  <a:lnTo>
                    <a:pt x="10657484" y="0"/>
                  </a:lnTo>
                  <a:lnTo>
                    <a:pt x="10657484" y="1155700"/>
                  </a:lnTo>
                  <a:lnTo>
                    <a:pt x="0" y="1155700"/>
                  </a:lnTo>
                  <a:close/>
                </a:path>
              </a:pathLst>
            </a:custGeom>
            <a:solidFill>
              <a:srgbClr val="000000">
                <a:alpha val="0"/>
              </a:srgbClr>
            </a:solidFill>
          </p:spPr>
        </p:sp>
        <p:sp>
          <p:nvSpPr>
            <p:cNvPr name="TextBox 20" id="20"/>
            <p:cNvSpPr txBox="true"/>
            <p:nvPr/>
          </p:nvSpPr>
          <p:spPr>
            <a:xfrm>
              <a:off x="0" y="-76200"/>
              <a:ext cx="10657483" cy="1231900"/>
            </a:xfrm>
            <a:prstGeom prst="rect">
              <a:avLst/>
            </a:prstGeom>
          </p:spPr>
          <p:txBody>
            <a:bodyPr anchor="t" rtlCol="false" tIns="0" lIns="0" bIns="0" rIns="0"/>
            <a:lstStyle/>
            <a:p>
              <a:pPr algn="l">
                <a:lnSpc>
                  <a:spcPts val="3374"/>
                </a:lnSpc>
              </a:pPr>
              <a:r>
                <a:rPr lang="en-US" sz="2125">
                  <a:solidFill>
                    <a:srgbClr val="EEEFF5"/>
                  </a:solidFill>
                  <a:latin typeface="Muli"/>
                  <a:ea typeface="Muli"/>
                  <a:cs typeface="Muli"/>
                  <a:sym typeface="Muli"/>
                </a:rPr>
                <a:t>Xem thông tin truyện, đọc truyện, theo dõi truyện, quản lý dự án cá nhân.</a:t>
              </a:r>
            </a:p>
          </p:txBody>
        </p:sp>
      </p:grpSp>
      <p:sp>
        <p:nvSpPr>
          <p:cNvPr name="Freeform 21" id="21"/>
          <p:cNvSpPr/>
          <p:nvPr/>
        </p:nvSpPr>
        <p:spPr>
          <a:xfrm flipH="false" flipV="false" rot="0">
            <a:off x="514796" y="3146290"/>
            <a:ext cx="7992964" cy="3632678"/>
          </a:xfrm>
          <a:custGeom>
            <a:avLst/>
            <a:gdLst/>
            <a:ahLst/>
            <a:cxnLst/>
            <a:rect r="r" b="b" t="t" l="l"/>
            <a:pathLst>
              <a:path h="3632678" w="7992964">
                <a:moveTo>
                  <a:pt x="0" y="0"/>
                </a:moveTo>
                <a:lnTo>
                  <a:pt x="7992963" y="0"/>
                </a:lnTo>
                <a:lnTo>
                  <a:pt x="7992963" y="3632678"/>
                </a:lnTo>
                <a:lnTo>
                  <a:pt x="0" y="3632678"/>
                </a:lnTo>
                <a:lnTo>
                  <a:pt x="0" y="0"/>
                </a:lnTo>
                <a:close/>
              </a:path>
            </a:pathLst>
          </a:custGeom>
          <a:blipFill>
            <a:blip r:embed="rId3"/>
            <a:stretch>
              <a:fillRect l="0" t="0" r="0" b="-1213"/>
            </a:stretch>
          </a:blipFill>
        </p:spPr>
      </p:sp>
      <p:sp>
        <p:nvSpPr>
          <p:cNvPr name="Freeform 22" id="22"/>
          <p:cNvSpPr/>
          <p:nvPr/>
        </p:nvSpPr>
        <p:spPr>
          <a:xfrm flipH="false" flipV="false" rot="0">
            <a:off x="9182020" y="3006780"/>
            <a:ext cx="8323076" cy="3911846"/>
          </a:xfrm>
          <a:custGeom>
            <a:avLst/>
            <a:gdLst/>
            <a:ahLst/>
            <a:cxnLst/>
            <a:rect r="r" b="b" t="t" l="l"/>
            <a:pathLst>
              <a:path h="3911846" w="8323076">
                <a:moveTo>
                  <a:pt x="0" y="0"/>
                </a:moveTo>
                <a:lnTo>
                  <a:pt x="8323075" y="0"/>
                </a:lnTo>
                <a:lnTo>
                  <a:pt x="8323075" y="3911846"/>
                </a:lnTo>
                <a:lnTo>
                  <a:pt x="0" y="3911846"/>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6" id="6"/>
          <p:cNvGrpSpPr/>
          <p:nvPr/>
        </p:nvGrpSpPr>
        <p:grpSpPr>
          <a:xfrm rot="0">
            <a:off x="947886" y="1558678"/>
            <a:ext cx="13931503" cy="1112996"/>
            <a:chOff x="0" y="0"/>
            <a:chExt cx="18575338" cy="1483995"/>
          </a:xfrm>
        </p:grpSpPr>
        <p:sp>
          <p:nvSpPr>
            <p:cNvPr name="Freeform 7" id="7"/>
            <p:cNvSpPr/>
            <p:nvPr/>
          </p:nvSpPr>
          <p:spPr>
            <a:xfrm flipH="false" flipV="false" rot="0">
              <a:off x="0" y="0"/>
              <a:ext cx="18575338" cy="1483995"/>
            </a:xfrm>
            <a:custGeom>
              <a:avLst/>
              <a:gdLst/>
              <a:ahLst/>
              <a:cxnLst/>
              <a:rect r="r" b="b" t="t" l="l"/>
              <a:pathLst>
                <a:path h="1483995" w="18575338">
                  <a:moveTo>
                    <a:pt x="0" y="0"/>
                  </a:moveTo>
                  <a:lnTo>
                    <a:pt x="18575338" y="0"/>
                  </a:lnTo>
                  <a:lnTo>
                    <a:pt x="18575338" y="1483995"/>
                  </a:lnTo>
                  <a:lnTo>
                    <a:pt x="0" y="1483995"/>
                  </a:lnTo>
                  <a:close/>
                </a:path>
              </a:pathLst>
            </a:custGeom>
            <a:solidFill>
              <a:srgbClr val="000000">
                <a:alpha val="0"/>
              </a:srgbClr>
            </a:solidFill>
          </p:spPr>
        </p:sp>
        <p:sp>
          <p:nvSpPr>
            <p:cNvPr name="TextBox 8" id="8"/>
            <p:cNvSpPr txBox="true"/>
            <p:nvPr/>
          </p:nvSpPr>
          <p:spPr>
            <a:xfrm>
              <a:off x="0" y="-47625"/>
              <a:ext cx="18575338" cy="1531620"/>
            </a:xfrm>
            <a:prstGeom prst="rect">
              <a:avLst/>
            </a:prstGeom>
          </p:spPr>
          <p:txBody>
            <a:bodyPr anchor="t" rtlCol="false" tIns="0" lIns="0" bIns="0" rIns="0"/>
            <a:lstStyle/>
            <a:p>
              <a:pPr algn="l">
                <a:lnSpc>
                  <a:spcPts val="7000"/>
                </a:lnSpc>
              </a:pPr>
              <a:r>
                <a:rPr lang="en-US" b="true" sz="5562" spc="-61">
                  <a:solidFill>
                    <a:srgbClr val="9998FF"/>
                  </a:solidFill>
                  <a:latin typeface="Muli Bold"/>
                  <a:ea typeface="Muli Bold"/>
                  <a:cs typeface="Muli Bold"/>
                  <a:sym typeface="Muli Bold"/>
                </a:rPr>
                <a:t>Kết Luận &amp; Hướng Phát Triển Tương Lai</a:t>
              </a:r>
            </a:p>
          </p:txBody>
        </p:sp>
      </p:grpSp>
      <p:grpSp>
        <p:nvGrpSpPr>
          <p:cNvPr name="Group 9" id="9"/>
          <p:cNvGrpSpPr/>
          <p:nvPr/>
        </p:nvGrpSpPr>
        <p:grpSpPr>
          <a:xfrm rot="0">
            <a:off x="2170360" y="5339209"/>
            <a:ext cx="3563391" cy="545465"/>
            <a:chOff x="0" y="0"/>
            <a:chExt cx="4751188" cy="727287"/>
          </a:xfrm>
        </p:grpSpPr>
        <p:sp>
          <p:nvSpPr>
            <p:cNvPr name="Freeform 10" id="10"/>
            <p:cNvSpPr/>
            <p:nvPr/>
          </p:nvSpPr>
          <p:spPr>
            <a:xfrm flipH="false" flipV="false" rot="0">
              <a:off x="0" y="0"/>
              <a:ext cx="4751188" cy="727287"/>
            </a:xfrm>
            <a:custGeom>
              <a:avLst/>
              <a:gdLst/>
              <a:ahLst/>
              <a:cxnLst/>
              <a:rect r="r" b="b" t="t" l="l"/>
              <a:pathLst>
                <a:path h="727287" w="4751188">
                  <a:moveTo>
                    <a:pt x="0" y="0"/>
                  </a:moveTo>
                  <a:lnTo>
                    <a:pt x="4751188" y="0"/>
                  </a:lnTo>
                  <a:lnTo>
                    <a:pt x="4751188" y="727287"/>
                  </a:lnTo>
                  <a:lnTo>
                    <a:pt x="0" y="727287"/>
                  </a:lnTo>
                  <a:close/>
                </a:path>
              </a:pathLst>
            </a:custGeom>
            <a:solidFill>
              <a:srgbClr val="000000">
                <a:alpha val="0"/>
              </a:srgbClr>
            </a:solidFill>
          </p:spPr>
        </p:sp>
        <p:sp>
          <p:nvSpPr>
            <p:cNvPr name="TextBox 11" id="11"/>
            <p:cNvSpPr txBox="true"/>
            <p:nvPr/>
          </p:nvSpPr>
          <p:spPr>
            <a:xfrm>
              <a:off x="0" y="-28575"/>
              <a:ext cx="4751188" cy="755862"/>
            </a:xfrm>
            <a:prstGeom prst="rect">
              <a:avLst/>
            </a:prstGeom>
          </p:spPr>
          <p:txBody>
            <a:bodyPr anchor="t" rtlCol="false" tIns="0" lIns="0" bIns="0" rIns="0"/>
            <a:lstStyle/>
            <a:p>
              <a:pPr algn="r">
                <a:lnSpc>
                  <a:spcPts val="3500"/>
                </a:lnSpc>
              </a:pPr>
              <a:r>
                <a:rPr lang="en-US" sz="2750">
                  <a:solidFill>
                    <a:srgbClr val="EEEFF5"/>
                  </a:solidFill>
                  <a:latin typeface="Muli"/>
                  <a:ea typeface="Muli"/>
                  <a:cs typeface="Muli"/>
                  <a:sym typeface="Muli"/>
                </a:rPr>
                <a:t>Kết quả</a:t>
              </a:r>
            </a:p>
          </p:txBody>
        </p:sp>
      </p:grpSp>
      <p:grpSp>
        <p:nvGrpSpPr>
          <p:cNvPr name="Group 12" id="12"/>
          <p:cNvGrpSpPr/>
          <p:nvPr/>
        </p:nvGrpSpPr>
        <p:grpSpPr>
          <a:xfrm rot="0">
            <a:off x="947886" y="5946874"/>
            <a:ext cx="4785866" cy="433388"/>
            <a:chOff x="0" y="0"/>
            <a:chExt cx="6381155" cy="577850"/>
          </a:xfrm>
        </p:grpSpPr>
        <p:sp>
          <p:nvSpPr>
            <p:cNvPr name="Freeform 13" id="13"/>
            <p:cNvSpPr/>
            <p:nvPr/>
          </p:nvSpPr>
          <p:spPr>
            <a:xfrm flipH="false" flipV="false" rot="0">
              <a:off x="0" y="0"/>
              <a:ext cx="6381155" cy="577850"/>
            </a:xfrm>
            <a:custGeom>
              <a:avLst/>
              <a:gdLst/>
              <a:ahLst/>
              <a:cxnLst/>
              <a:rect r="r" b="b" t="t" l="l"/>
              <a:pathLst>
                <a:path h="577850" w="6381155">
                  <a:moveTo>
                    <a:pt x="0" y="0"/>
                  </a:moveTo>
                  <a:lnTo>
                    <a:pt x="6381155" y="0"/>
                  </a:lnTo>
                  <a:lnTo>
                    <a:pt x="6381155" y="577850"/>
                  </a:lnTo>
                  <a:lnTo>
                    <a:pt x="0" y="577850"/>
                  </a:lnTo>
                  <a:close/>
                </a:path>
              </a:pathLst>
            </a:custGeom>
            <a:solidFill>
              <a:srgbClr val="000000">
                <a:alpha val="0"/>
              </a:srgbClr>
            </a:solidFill>
          </p:spPr>
        </p:sp>
        <p:sp>
          <p:nvSpPr>
            <p:cNvPr name="TextBox 14" id="14"/>
            <p:cNvSpPr txBox="true"/>
            <p:nvPr/>
          </p:nvSpPr>
          <p:spPr>
            <a:xfrm>
              <a:off x="0" y="-76200"/>
              <a:ext cx="6381155" cy="654050"/>
            </a:xfrm>
            <a:prstGeom prst="rect">
              <a:avLst/>
            </a:prstGeom>
          </p:spPr>
          <p:txBody>
            <a:bodyPr anchor="t" rtlCol="false" tIns="0" lIns="0" bIns="0" rIns="0"/>
            <a:lstStyle/>
            <a:p>
              <a:pPr algn="r">
                <a:lnSpc>
                  <a:spcPts val="3374"/>
                </a:lnSpc>
              </a:pPr>
              <a:r>
                <a:rPr lang="en-US" sz="2125">
                  <a:solidFill>
                    <a:srgbClr val="EEEFF5"/>
                  </a:solidFill>
                  <a:latin typeface="Muli"/>
                  <a:ea typeface="Muli"/>
                  <a:cs typeface="Muli"/>
                  <a:sym typeface="Muli"/>
                </a:rPr>
                <a:t>Đạt được chức năng cốt lõi.</a:t>
              </a:r>
            </a:p>
          </p:txBody>
        </p:sp>
      </p:grpSp>
      <p:sp>
        <p:nvSpPr>
          <p:cNvPr name="Freeform 15" id="15" descr="preencoded.png"/>
          <p:cNvSpPr/>
          <p:nvPr/>
        </p:nvSpPr>
        <p:spPr>
          <a:xfrm flipH="false" flipV="false" rot="0">
            <a:off x="6275337" y="2991148"/>
            <a:ext cx="5737175" cy="5737175"/>
          </a:xfrm>
          <a:custGeom>
            <a:avLst/>
            <a:gdLst/>
            <a:ahLst/>
            <a:cxnLst/>
            <a:rect r="r" b="b" t="t" l="l"/>
            <a:pathLst>
              <a:path h="5737175" w="5737175">
                <a:moveTo>
                  <a:pt x="0" y="0"/>
                </a:moveTo>
                <a:lnTo>
                  <a:pt x="5737175" y="0"/>
                </a:lnTo>
                <a:lnTo>
                  <a:pt x="5737175" y="5737174"/>
                </a:lnTo>
                <a:lnTo>
                  <a:pt x="0" y="5737174"/>
                </a:lnTo>
                <a:lnTo>
                  <a:pt x="0" y="0"/>
                </a:lnTo>
                <a:close/>
              </a:path>
            </a:pathLst>
          </a:custGeom>
          <a:blipFill>
            <a:blip r:embed="rId3"/>
            <a:stretch>
              <a:fillRect l="0" t="0" r="0" b="0"/>
            </a:stretch>
          </a:blipFill>
        </p:spPr>
      </p:sp>
      <p:grpSp>
        <p:nvGrpSpPr>
          <p:cNvPr name="Group 16" id="16"/>
          <p:cNvGrpSpPr/>
          <p:nvPr/>
        </p:nvGrpSpPr>
        <p:grpSpPr>
          <a:xfrm rot="0">
            <a:off x="6963147" y="5261149"/>
            <a:ext cx="405110" cy="634841"/>
            <a:chOff x="0" y="0"/>
            <a:chExt cx="540147" cy="846455"/>
          </a:xfrm>
        </p:grpSpPr>
        <p:sp>
          <p:nvSpPr>
            <p:cNvPr name="Freeform 17" id="17"/>
            <p:cNvSpPr/>
            <p:nvPr/>
          </p:nvSpPr>
          <p:spPr>
            <a:xfrm flipH="false" flipV="false" rot="0">
              <a:off x="0" y="0"/>
              <a:ext cx="540147" cy="846455"/>
            </a:xfrm>
            <a:custGeom>
              <a:avLst/>
              <a:gdLst/>
              <a:ahLst/>
              <a:cxnLst/>
              <a:rect r="r" b="b" t="t" l="l"/>
              <a:pathLst>
                <a:path h="846455" w="540147">
                  <a:moveTo>
                    <a:pt x="0" y="0"/>
                  </a:moveTo>
                  <a:lnTo>
                    <a:pt x="540147" y="0"/>
                  </a:lnTo>
                  <a:lnTo>
                    <a:pt x="540147" y="846455"/>
                  </a:lnTo>
                  <a:lnTo>
                    <a:pt x="0" y="846455"/>
                  </a:lnTo>
                  <a:close/>
                </a:path>
              </a:pathLst>
            </a:custGeom>
            <a:solidFill>
              <a:srgbClr val="000000">
                <a:alpha val="0"/>
              </a:srgbClr>
            </a:solidFill>
          </p:spPr>
        </p:sp>
        <p:sp>
          <p:nvSpPr>
            <p:cNvPr name="TextBox 18" id="18"/>
            <p:cNvSpPr txBox="true"/>
            <p:nvPr/>
          </p:nvSpPr>
          <p:spPr>
            <a:xfrm>
              <a:off x="0" y="-114300"/>
              <a:ext cx="540147" cy="960755"/>
            </a:xfrm>
            <a:prstGeom prst="rect">
              <a:avLst/>
            </a:prstGeom>
          </p:spPr>
          <p:txBody>
            <a:bodyPr anchor="t" rtlCol="false" tIns="0" lIns="0" bIns="0" rIns="0"/>
            <a:lstStyle/>
            <a:p>
              <a:pPr algn="l">
                <a:lnSpc>
                  <a:spcPts val="5062"/>
                </a:lnSpc>
              </a:pPr>
              <a:r>
                <a:rPr lang="en-US" sz="3187">
                  <a:solidFill>
                    <a:srgbClr val="EEEFF5"/>
                  </a:solidFill>
                  <a:latin typeface="Muli"/>
                  <a:ea typeface="Muli"/>
                  <a:cs typeface="Muli"/>
                  <a:sym typeface="Muli"/>
                </a:rPr>
                <a:t>1</a:t>
              </a:r>
            </a:p>
          </p:txBody>
        </p:sp>
      </p:grpSp>
      <p:grpSp>
        <p:nvGrpSpPr>
          <p:cNvPr name="Group 19" id="19"/>
          <p:cNvGrpSpPr/>
          <p:nvPr/>
        </p:nvGrpSpPr>
        <p:grpSpPr>
          <a:xfrm rot="0">
            <a:off x="12418665" y="3478262"/>
            <a:ext cx="3563391" cy="545465"/>
            <a:chOff x="0" y="0"/>
            <a:chExt cx="4751188" cy="727287"/>
          </a:xfrm>
        </p:grpSpPr>
        <p:sp>
          <p:nvSpPr>
            <p:cNvPr name="Freeform 20" id="20"/>
            <p:cNvSpPr/>
            <p:nvPr/>
          </p:nvSpPr>
          <p:spPr>
            <a:xfrm flipH="false" flipV="false" rot="0">
              <a:off x="0" y="0"/>
              <a:ext cx="4751188" cy="727287"/>
            </a:xfrm>
            <a:custGeom>
              <a:avLst/>
              <a:gdLst/>
              <a:ahLst/>
              <a:cxnLst/>
              <a:rect r="r" b="b" t="t" l="l"/>
              <a:pathLst>
                <a:path h="727287" w="4751188">
                  <a:moveTo>
                    <a:pt x="0" y="0"/>
                  </a:moveTo>
                  <a:lnTo>
                    <a:pt x="4751188" y="0"/>
                  </a:lnTo>
                  <a:lnTo>
                    <a:pt x="4751188" y="727287"/>
                  </a:lnTo>
                  <a:lnTo>
                    <a:pt x="0" y="727287"/>
                  </a:lnTo>
                  <a:close/>
                </a:path>
              </a:pathLst>
            </a:custGeom>
            <a:solidFill>
              <a:srgbClr val="000000">
                <a:alpha val="0"/>
              </a:srgbClr>
            </a:solidFill>
          </p:spPr>
        </p:sp>
        <p:sp>
          <p:nvSpPr>
            <p:cNvPr name="TextBox 21" id="21"/>
            <p:cNvSpPr txBox="true"/>
            <p:nvPr/>
          </p:nvSpPr>
          <p:spPr>
            <a:xfrm>
              <a:off x="0" y="-28575"/>
              <a:ext cx="4751188" cy="755862"/>
            </a:xfrm>
            <a:prstGeom prst="rect">
              <a:avLst/>
            </a:prstGeom>
          </p:spPr>
          <p:txBody>
            <a:bodyPr anchor="t" rtlCol="false" tIns="0" lIns="0" bIns="0" rIns="0"/>
            <a:lstStyle/>
            <a:p>
              <a:pPr algn="l">
                <a:lnSpc>
                  <a:spcPts val="3500"/>
                </a:lnSpc>
              </a:pPr>
              <a:r>
                <a:rPr lang="en-US" sz="2750">
                  <a:solidFill>
                    <a:srgbClr val="EEEFF5"/>
                  </a:solidFill>
                  <a:latin typeface="Muli"/>
                  <a:ea typeface="Muli"/>
                  <a:cs typeface="Muli"/>
                  <a:sym typeface="Muli"/>
                </a:rPr>
                <a:t>Hạn chế</a:t>
              </a:r>
            </a:p>
          </p:txBody>
        </p:sp>
      </p:grpSp>
      <p:grpSp>
        <p:nvGrpSpPr>
          <p:cNvPr name="Group 22" id="22"/>
          <p:cNvGrpSpPr/>
          <p:nvPr/>
        </p:nvGrpSpPr>
        <p:grpSpPr>
          <a:xfrm rot="0">
            <a:off x="12418665" y="4085927"/>
            <a:ext cx="4921449" cy="866775"/>
            <a:chOff x="0" y="0"/>
            <a:chExt cx="6561932" cy="1155700"/>
          </a:xfrm>
        </p:grpSpPr>
        <p:sp>
          <p:nvSpPr>
            <p:cNvPr name="Freeform 23" id="23"/>
            <p:cNvSpPr/>
            <p:nvPr/>
          </p:nvSpPr>
          <p:spPr>
            <a:xfrm flipH="false" flipV="false" rot="0">
              <a:off x="0" y="0"/>
              <a:ext cx="6561932" cy="1155700"/>
            </a:xfrm>
            <a:custGeom>
              <a:avLst/>
              <a:gdLst/>
              <a:ahLst/>
              <a:cxnLst/>
              <a:rect r="r" b="b" t="t" l="l"/>
              <a:pathLst>
                <a:path h="1155700" w="6561932">
                  <a:moveTo>
                    <a:pt x="0" y="0"/>
                  </a:moveTo>
                  <a:lnTo>
                    <a:pt x="6561932" y="0"/>
                  </a:lnTo>
                  <a:lnTo>
                    <a:pt x="6561932" y="1155700"/>
                  </a:lnTo>
                  <a:lnTo>
                    <a:pt x="0" y="1155700"/>
                  </a:lnTo>
                  <a:close/>
                </a:path>
              </a:pathLst>
            </a:custGeom>
            <a:solidFill>
              <a:srgbClr val="000000">
                <a:alpha val="0"/>
              </a:srgbClr>
            </a:solidFill>
          </p:spPr>
        </p:sp>
        <p:sp>
          <p:nvSpPr>
            <p:cNvPr name="TextBox 24" id="24"/>
            <p:cNvSpPr txBox="true"/>
            <p:nvPr/>
          </p:nvSpPr>
          <p:spPr>
            <a:xfrm>
              <a:off x="0" y="-76200"/>
              <a:ext cx="6561932" cy="1231900"/>
            </a:xfrm>
            <a:prstGeom prst="rect">
              <a:avLst/>
            </a:prstGeom>
          </p:spPr>
          <p:txBody>
            <a:bodyPr anchor="t" rtlCol="false" tIns="0" lIns="0" bIns="0" rIns="0"/>
            <a:lstStyle/>
            <a:p>
              <a:pPr algn="l">
                <a:lnSpc>
                  <a:spcPts val="3374"/>
                </a:lnSpc>
              </a:pPr>
              <a:r>
                <a:rPr lang="en-US" sz="2125">
                  <a:solidFill>
                    <a:srgbClr val="EEEFF5"/>
                  </a:solidFill>
                  <a:latin typeface="Muli"/>
                  <a:ea typeface="Muli"/>
                  <a:cs typeface="Muli"/>
                  <a:sym typeface="Muli"/>
                </a:rPr>
                <a:t>Chưa triển khai chức năng bình luận.</a:t>
              </a:r>
            </a:p>
          </p:txBody>
        </p:sp>
      </p:grpSp>
      <p:sp>
        <p:nvSpPr>
          <p:cNvPr name="Freeform 25" id="25" descr="preencoded.png"/>
          <p:cNvSpPr/>
          <p:nvPr/>
        </p:nvSpPr>
        <p:spPr>
          <a:xfrm flipH="false" flipV="false" rot="0">
            <a:off x="6275337" y="2991148"/>
            <a:ext cx="5737175" cy="5737175"/>
          </a:xfrm>
          <a:custGeom>
            <a:avLst/>
            <a:gdLst/>
            <a:ahLst/>
            <a:cxnLst/>
            <a:rect r="r" b="b" t="t" l="l"/>
            <a:pathLst>
              <a:path h="5737175" w="5737175">
                <a:moveTo>
                  <a:pt x="0" y="0"/>
                </a:moveTo>
                <a:lnTo>
                  <a:pt x="5737175" y="0"/>
                </a:lnTo>
                <a:lnTo>
                  <a:pt x="5737175" y="5737174"/>
                </a:lnTo>
                <a:lnTo>
                  <a:pt x="0" y="5737174"/>
                </a:lnTo>
                <a:lnTo>
                  <a:pt x="0" y="0"/>
                </a:lnTo>
                <a:close/>
              </a:path>
            </a:pathLst>
          </a:custGeom>
          <a:blipFill>
            <a:blip r:embed="rId4"/>
            <a:stretch>
              <a:fillRect l="0" t="0" r="0" b="0"/>
            </a:stretch>
          </a:blipFill>
        </p:spPr>
      </p:sp>
      <p:grpSp>
        <p:nvGrpSpPr>
          <p:cNvPr name="Group 26" id="26"/>
          <p:cNvGrpSpPr/>
          <p:nvPr/>
        </p:nvGrpSpPr>
        <p:grpSpPr>
          <a:xfrm rot="0">
            <a:off x="10229329" y="4065910"/>
            <a:ext cx="405110" cy="634841"/>
            <a:chOff x="0" y="0"/>
            <a:chExt cx="540147" cy="846455"/>
          </a:xfrm>
        </p:grpSpPr>
        <p:sp>
          <p:nvSpPr>
            <p:cNvPr name="Freeform 27" id="27"/>
            <p:cNvSpPr/>
            <p:nvPr/>
          </p:nvSpPr>
          <p:spPr>
            <a:xfrm flipH="false" flipV="false" rot="0">
              <a:off x="0" y="0"/>
              <a:ext cx="540147" cy="846455"/>
            </a:xfrm>
            <a:custGeom>
              <a:avLst/>
              <a:gdLst/>
              <a:ahLst/>
              <a:cxnLst/>
              <a:rect r="r" b="b" t="t" l="l"/>
              <a:pathLst>
                <a:path h="846455" w="540147">
                  <a:moveTo>
                    <a:pt x="0" y="0"/>
                  </a:moveTo>
                  <a:lnTo>
                    <a:pt x="540147" y="0"/>
                  </a:lnTo>
                  <a:lnTo>
                    <a:pt x="540147" y="846455"/>
                  </a:lnTo>
                  <a:lnTo>
                    <a:pt x="0" y="846455"/>
                  </a:lnTo>
                  <a:close/>
                </a:path>
              </a:pathLst>
            </a:custGeom>
            <a:solidFill>
              <a:srgbClr val="000000">
                <a:alpha val="0"/>
              </a:srgbClr>
            </a:solidFill>
          </p:spPr>
        </p:sp>
        <p:sp>
          <p:nvSpPr>
            <p:cNvPr name="TextBox 28" id="28"/>
            <p:cNvSpPr txBox="true"/>
            <p:nvPr/>
          </p:nvSpPr>
          <p:spPr>
            <a:xfrm>
              <a:off x="0" y="-114300"/>
              <a:ext cx="540147" cy="960755"/>
            </a:xfrm>
            <a:prstGeom prst="rect">
              <a:avLst/>
            </a:prstGeom>
          </p:spPr>
          <p:txBody>
            <a:bodyPr anchor="t" rtlCol="false" tIns="0" lIns="0" bIns="0" rIns="0"/>
            <a:lstStyle/>
            <a:p>
              <a:pPr algn="l">
                <a:lnSpc>
                  <a:spcPts val="5062"/>
                </a:lnSpc>
              </a:pPr>
              <a:r>
                <a:rPr lang="en-US" sz="3187">
                  <a:solidFill>
                    <a:srgbClr val="EEEFF5"/>
                  </a:solidFill>
                  <a:latin typeface="Muli"/>
                  <a:ea typeface="Muli"/>
                  <a:cs typeface="Muli"/>
                  <a:sym typeface="Muli"/>
                </a:rPr>
                <a:t>2</a:t>
              </a:r>
            </a:p>
          </p:txBody>
        </p:sp>
      </p:grpSp>
      <p:grpSp>
        <p:nvGrpSpPr>
          <p:cNvPr name="Group 29" id="29"/>
          <p:cNvGrpSpPr/>
          <p:nvPr/>
        </p:nvGrpSpPr>
        <p:grpSpPr>
          <a:xfrm rot="0">
            <a:off x="12418665" y="6333232"/>
            <a:ext cx="3563391" cy="545465"/>
            <a:chOff x="0" y="0"/>
            <a:chExt cx="4751188" cy="727287"/>
          </a:xfrm>
        </p:grpSpPr>
        <p:sp>
          <p:nvSpPr>
            <p:cNvPr name="Freeform 30" id="30"/>
            <p:cNvSpPr/>
            <p:nvPr/>
          </p:nvSpPr>
          <p:spPr>
            <a:xfrm flipH="false" flipV="false" rot="0">
              <a:off x="0" y="0"/>
              <a:ext cx="4751188" cy="727287"/>
            </a:xfrm>
            <a:custGeom>
              <a:avLst/>
              <a:gdLst/>
              <a:ahLst/>
              <a:cxnLst/>
              <a:rect r="r" b="b" t="t" l="l"/>
              <a:pathLst>
                <a:path h="727287" w="4751188">
                  <a:moveTo>
                    <a:pt x="0" y="0"/>
                  </a:moveTo>
                  <a:lnTo>
                    <a:pt x="4751188" y="0"/>
                  </a:lnTo>
                  <a:lnTo>
                    <a:pt x="4751188" y="727287"/>
                  </a:lnTo>
                  <a:lnTo>
                    <a:pt x="0" y="727287"/>
                  </a:lnTo>
                  <a:close/>
                </a:path>
              </a:pathLst>
            </a:custGeom>
            <a:solidFill>
              <a:srgbClr val="000000">
                <a:alpha val="0"/>
              </a:srgbClr>
            </a:solidFill>
          </p:spPr>
        </p:sp>
        <p:sp>
          <p:nvSpPr>
            <p:cNvPr name="TextBox 31" id="31"/>
            <p:cNvSpPr txBox="true"/>
            <p:nvPr/>
          </p:nvSpPr>
          <p:spPr>
            <a:xfrm>
              <a:off x="0" y="-28575"/>
              <a:ext cx="4751188" cy="755862"/>
            </a:xfrm>
            <a:prstGeom prst="rect">
              <a:avLst/>
            </a:prstGeom>
          </p:spPr>
          <p:txBody>
            <a:bodyPr anchor="t" rtlCol="false" tIns="0" lIns="0" bIns="0" rIns="0"/>
            <a:lstStyle/>
            <a:p>
              <a:pPr algn="l">
                <a:lnSpc>
                  <a:spcPts val="3500"/>
                </a:lnSpc>
              </a:pPr>
              <a:r>
                <a:rPr lang="en-US" sz="2750">
                  <a:solidFill>
                    <a:srgbClr val="EEEFF5"/>
                  </a:solidFill>
                  <a:latin typeface="Muli"/>
                  <a:ea typeface="Muli"/>
                  <a:cs typeface="Muli"/>
                  <a:sym typeface="Muli"/>
                </a:rPr>
                <a:t>Định hướng</a:t>
              </a:r>
            </a:p>
          </p:txBody>
        </p:sp>
      </p:grpSp>
      <p:grpSp>
        <p:nvGrpSpPr>
          <p:cNvPr name="Group 32" id="32"/>
          <p:cNvGrpSpPr/>
          <p:nvPr/>
        </p:nvGrpSpPr>
        <p:grpSpPr>
          <a:xfrm rot="0">
            <a:off x="12418665" y="6940897"/>
            <a:ext cx="4921449" cy="1300162"/>
            <a:chOff x="0" y="0"/>
            <a:chExt cx="6561932" cy="1733550"/>
          </a:xfrm>
        </p:grpSpPr>
        <p:sp>
          <p:nvSpPr>
            <p:cNvPr name="Freeform 33" id="33"/>
            <p:cNvSpPr/>
            <p:nvPr/>
          </p:nvSpPr>
          <p:spPr>
            <a:xfrm flipH="false" flipV="false" rot="0">
              <a:off x="0" y="0"/>
              <a:ext cx="6561932" cy="1733550"/>
            </a:xfrm>
            <a:custGeom>
              <a:avLst/>
              <a:gdLst/>
              <a:ahLst/>
              <a:cxnLst/>
              <a:rect r="r" b="b" t="t" l="l"/>
              <a:pathLst>
                <a:path h="1733550" w="6561932">
                  <a:moveTo>
                    <a:pt x="0" y="0"/>
                  </a:moveTo>
                  <a:lnTo>
                    <a:pt x="6561932" y="0"/>
                  </a:lnTo>
                  <a:lnTo>
                    <a:pt x="6561932" y="1733550"/>
                  </a:lnTo>
                  <a:lnTo>
                    <a:pt x="0" y="1733550"/>
                  </a:lnTo>
                  <a:close/>
                </a:path>
              </a:pathLst>
            </a:custGeom>
            <a:solidFill>
              <a:srgbClr val="000000">
                <a:alpha val="0"/>
              </a:srgbClr>
            </a:solidFill>
          </p:spPr>
        </p:sp>
        <p:sp>
          <p:nvSpPr>
            <p:cNvPr name="TextBox 34" id="34"/>
            <p:cNvSpPr txBox="true"/>
            <p:nvPr/>
          </p:nvSpPr>
          <p:spPr>
            <a:xfrm>
              <a:off x="0" y="-76200"/>
              <a:ext cx="6561932" cy="1809750"/>
            </a:xfrm>
            <a:prstGeom prst="rect">
              <a:avLst/>
            </a:prstGeom>
          </p:spPr>
          <p:txBody>
            <a:bodyPr anchor="t" rtlCol="false" tIns="0" lIns="0" bIns="0" rIns="0"/>
            <a:lstStyle/>
            <a:p>
              <a:pPr algn="l">
                <a:lnSpc>
                  <a:spcPts val="3374"/>
                </a:lnSpc>
              </a:pPr>
              <a:r>
                <a:rPr lang="en-US" sz="2125">
                  <a:solidFill>
                    <a:srgbClr val="EEEFF5"/>
                  </a:solidFill>
                  <a:latin typeface="Muli"/>
                  <a:ea typeface="Muli"/>
                  <a:cs typeface="Muli"/>
                  <a:sym typeface="Muli"/>
                </a:rPr>
                <a:t>Tích hợp chức năng bình luận, đề xuất truyện, chuyển đổi sang nền tảng di động.</a:t>
              </a:r>
            </a:p>
          </p:txBody>
        </p:sp>
      </p:grpSp>
      <p:sp>
        <p:nvSpPr>
          <p:cNvPr name="Freeform 35" id="35" descr="preencoded.png"/>
          <p:cNvSpPr/>
          <p:nvPr/>
        </p:nvSpPr>
        <p:spPr>
          <a:xfrm flipH="false" flipV="false" rot="0">
            <a:off x="6275337" y="2991148"/>
            <a:ext cx="5737175" cy="5737175"/>
          </a:xfrm>
          <a:custGeom>
            <a:avLst/>
            <a:gdLst/>
            <a:ahLst/>
            <a:cxnLst/>
            <a:rect r="r" b="b" t="t" l="l"/>
            <a:pathLst>
              <a:path h="5737175" w="5737175">
                <a:moveTo>
                  <a:pt x="0" y="0"/>
                </a:moveTo>
                <a:lnTo>
                  <a:pt x="5737175" y="0"/>
                </a:lnTo>
                <a:lnTo>
                  <a:pt x="5737175" y="5737174"/>
                </a:lnTo>
                <a:lnTo>
                  <a:pt x="0" y="5737174"/>
                </a:lnTo>
                <a:lnTo>
                  <a:pt x="0" y="0"/>
                </a:lnTo>
                <a:close/>
              </a:path>
            </a:pathLst>
          </a:custGeom>
          <a:blipFill>
            <a:blip r:embed="rId5"/>
            <a:stretch>
              <a:fillRect l="0" t="0" r="0" b="0"/>
            </a:stretch>
          </a:blipFill>
        </p:spPr>
      </p:sp>
      <p:grpSp>
        <p:nvGrpSpPr>
          <p:cNvPr name="Group 36" id="36"/>
          <p:cNvGrpSpPr/>
          <p:nvPr/>
        </p:nvGrpSpPr>
        <p:grpSpPr>
          <a:xfrm rot="0">
            <a:off x="9631337" y="7492083"/>
            <a:ext cx="405110" cy="634841"/>
            <a:chOff x="0" y="0"/>
            <a:chExt cx="540147" cy="846455"/>
          </a:xfrm>
        </p:grpSpPr>
        <p:sp>
          <p:nvSpPr>
            <p:cNvPr name="Freeform 37" id="37"/>
            <p:cNvSpPr/>
            <p:nvPr/>
          </p:nvSpPr>
          <p:spPr>
            <a:xfrm flipH="false" flipV="false" rot="0">
              <a:off x="0" y="0"/>
              <a:ext cx="540147" cy="846455"/>
            </a:xfrm>
            <a:custGeom>
              <a:avLst/>
              <a:gdLst/>
              <a:ahLst/>
              <a:cxnLst/>
              <a:rect r="r" b="b" t="t" l="l"/>
              <a:pathLst>
                <a:path h="846455" w="540147">
                  <a:moveTo>
                    <a:pt x="0" y="0"/>
                  </a:moveTo>
                  <a:lnTo>
                    <a:pt x="540147" y="0"/>
                  </a:lnTo>
                  <a:lnTo>
                    <a:pt x="540147" y="846455"/>
                  </a:lnTo>
                  <a:lnTo>
                    <a:pt x="0" y="846455"/>
                  </a:lnTo>
                  <a:close/>
                </a:path>
              </a:pathLst>
            </a:custGeom>
            <a:solidFill>
              <a:srgbClr val="000000">
                <a:alpha val="0"/>
              </a:srgbClr>
            </a:solidFill>
          </p:spPr>
        </p:sp>
        <p:sp>
          <p:nvSpPr>
            <p:cNvPr name="TextBox 38" id="38"/>
            <p:cNvSpPr txBox="true"/>
            <p:nvPr/>
          </p:nvSpPr>
          <p:spPr>
            <a:xfrm>
              <a:off x="0" y="-114300"/>
              <a:ext cx="540147" cy="960755"/>
            </a:xfrm>
            <a:prstGeom prst="rect">
              <a:avLst/>
            </a:prstGeom>
          </p:spPr>
          <p:txBody>
            <a:bodyPr anchor="t" rtlCol="false" tIns="0" lIns="0" bIns="0" rIns="0"/>
            <a:lstStyle/>
            <a:p>
              <a:pPr algn="l">
                <a:lnSpc>
                  <a:spcPts val="5062"/>
                </a:lnSpc>
              </a:pPr>
              <a:r>
                <a:rPr lang="en-US" sz="3187">
                  <a:solidFill>
                    <a:srgbClr val="EEEFF5"/>
                  </a:solidFill>
                  <a:latin typeface="Muli"/>
                  <a:ea typeface="Muli"/>
                  <a:cs typeface="Muli"/>
                  <a:sym typeface="Muli"/>
                </a:rPr>
                <a:t>3</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DAGhBsNmMNM</dc:identifier>
  <dcterms:modified xsi:type="dcterms:W3CDTF">2011-08-01T06:04:30Z</dcterms:modified>
  <cp:revision>1</cp:revision>
  <dc:title>slide.pptx</dc:title>
</cp:coreProperties>
</file>